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89" r:id="rId4"/>
    <p:sldId id="260" r:id="rId5"/>
    <p:sldId id="291" r:id="rId6"/>
    <p:sldId id="292" r:id="rId7"/>
    <p:sldId id="261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3" r:id="rId29"/>
    <p:sldId id="281" r:id="rId30"/>
    <p:sldId id="282" r:id="rId31"/>
    <p:sldId id="284" r:id="rId32"/>
    <p:sldId id="285" r:id="rId33"/>
    <p:sldId id="286" r:id="rId34"/>
    <p:sldId id="287" r:id="rId35"/>
  </p:sldIdLst>
  <p:sldSz cx="12192000" cy="6858000"/>
  <p:notesSz cx="6858000" cy="9144000"/>
  <p:embeddedFontLst>
    <p:embeddedFont>
      <p:font typeface="Balsamiq Sans" panose="02000603000000000000" pitchFamily="2" charset="77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mic Sans MS" panose="030F0902030302020204" pitchFamily="66" charset="0"/>
      <p:regular r:id="rId45"/>
    </p:embeddedFont>
    <p:embeddedFont>
      <p:font typeface="Poppins" pitchFamily="2" charset="77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126"/>
    <a:srgbClr val="F5D485"/>
    <a:srgbClr val="E8BEC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A0E8-EC7C-020D-290D-99151DFFC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D4CB0-A7AD-E041-E139-AD82A4A4C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14616-508D-988B-A003-ACBBF30D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59F9-1BAE-B2FD-25C3-EF9466BE0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AC08-1EF1-76CD-FBA2-E56D7C8A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14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19CC-F82F-F739-2C8F-233E0D92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571FF-C051-6EC2-03ED-0E670F351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88238-747E-2030-1A29-4ACB15AE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FF91C-2D35-FAB6-DD85-34D14C59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6B6FE-2BD9-62DB-3F0C-42A8BF42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739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9BF01-6FA1-761B-961F-4D1D5786C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58E19-9D70-A7FB-019B-9FA456DF2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812F-599A-E04D-524B-B873223D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0D98-ADBE-C07C-F7FA-2245DCAD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FAA8E-E592-E268-6AEF-0019D178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946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273F-DA06-A96A-8BBC-883E50EC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5C69-53A5-285E-54F4-341D0983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B1744-9726-23E3-B484-92B62E92A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35FD2-9D15-4F5F-A8B7-2789C5B0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BBDA5-A3F0-3217-B10D-DD45BD3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622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B46D-AB73-3F4A-0260-A357480C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B77D7-89BD-5A13-F78F-EBCE3CE5A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384EB-7F0B-492F-4E94-8FA3268C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97CE6-8FAE-BDE8-7106-2415820D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AFE7-1499-BAEB-74EC-E28DE673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885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B818-050A-DFC1-F990-257F5EE4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D4A88-3D01-FB4B-1DF5-CA1099092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9849F-2FFC-57F5-889B-5260FF5FA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D51-1505-27E3-9E27-AA808463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E0BAB-6DDE-996D-5AD6-1F09310A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DF447-DC05-976D-BD99-6FA5CC7E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908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91C9-FAFC-3332-561B-68DA47E0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B7738-C0BC-03AD-E815-4FB95806A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E7D43-2B88-8E4D-90FD-51963A4DE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FCD5F-AE27-BAA9-05DD-2254601C6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4FD42-BA81-4EA2-438F-304435B07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35F0C-B75D-88D9-7FE9-36C9E88C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B1447-969A-9E27-186B-AED1E5BD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4C695-4526-F45B-AA4A-DC6383EF6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618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15FC-5B35-44C7-C293-179B1EEA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7A8AD-F40A-FC29-ACD8-0908B863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DBE2F-D16D-B9B0-D87F-75774DBD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23947-179D-C389-7AA9-08A5FBA9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243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0CCAC-D1A4-74DD-94E1-B87B0B87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1E31A-E652-D038-668F-A078C6C0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18669-0FF1-C1F1-287B-559AD6E0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291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8F3-CFD3-E661-37F0-37559FA9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9838-49BA-38D1-5CD8-CE95B8BB1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ED0F0-89E7-33DC-98C4-62B6D2398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776B-ACA3-1A46-D5CF-ADA22879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05BE3-6718-6FB7-9743-AD31A308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92D80-1AB0-5168-C70A-A1174FE0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062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6E85-8AEE-FB41-AB61-EC460C5C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3808E1-F881-4498-7C5F-CCAE50B36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E05B2-B99A-59EF-49E2-311FE971C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591BE-A7C4-28F3-EB80-C6F4B1FA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A91CF-0239-8C33-B2C1-59891E28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A7FA4-E820-171B-8F2D-6D0239E7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730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9AD60-7EAB-25FE-AF3F-A04D1059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8546A-C90E-F0F7-F2AF-1A890E61E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0B431-8082-5F71-57BE-6355020F7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4506-E10B-4D29-A7A6-E01ECE7C4CEF}" type="datetimeFigureOut">
              <a:rPr lang="en-ID" smtClean="0"/>
              <a:t>18/10/23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2A7F-652C-DD62-891C-D3C7B07ED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FD9A9-E378-C8AE-1E82-E0008FF9B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3A59E-D5E4-4EC4-9B03-3747B54E92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3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Arctic/Chimer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motedesktop.google.com/suppor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remotedesktop.google.com/suppor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developers/docs/getting-started" TargetMode="External"/><Relationship Id="rId2" Type="http://schemas.openxmlformats.org/officeDocument/2006/relationships/hyperlink" Target="https://discord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CedArctic/Chimera.gi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Signal tower Generic Isometric icon">
            <a:extLst>
              <a:ext uri="{FF2B5EF4-FFF2-40B4-BE49-F238E27FC236}">
                <a16:creationId xmlns:a16="http://schemas.microsoft.com/office/drawing/2014/main" id="{3A616E99-0365-42A9-A880-082FC023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3460" y="-195548"/>
            <a:ext cx="7629460" cy="762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3E9D0-EDBF-3EA5-F2AC-8D12FA945DC6}"/>
              </a:ext>
            </a:extLst>
          </p:cNvPr>
          <p:cNvSpPr txBox="1"/>
          <p:nvPr/>
        </p:nvSpPr>
        <p:spPr>
          <a:xfrm>
            <a:off x="4098170" y="1519112"/>
            <a:ext cx="74981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600" b="1" i="0" dirty="0">
                <a:solidFill>
                  <a:schemeClr val="bg1"/>
                </a:solidFill>
                <a:effectLst/>
                <a:latin typeface="Balsamiq Sans" panose="02000603000000000000" pitchFamily="2" charset="0"/>
              </a:rPr>
              <a:t>IMPLEMENTASI PEMBELAJARAN </a:t>
            </a:r>
          </a:p>
          <a:p>
            <a:pPr algn="ctr"/>
            <a:r>
              <a:rPr lang="en-ID" sz="3600" b="1" i="0" dirty="0">
                <a:solidFill>
                  <a:schemeClr val="bg1"/>
                </a:solidFill>
                <a:effectLst/>
                <a:latin typeface="Balsamiq Sans" panose="02000603000000000000" pitchFamily="2" charset="0"/>
              </a:rPr>
              <a:t>TEKNOLOGI INFORMASI </a:t>
            </a:r>
          </a:p>
          <a:p>
            <a:pPr algn="ctr"/>
            <a:r>
              <a:rPr lang="en-ID" sz="3600" b="1" i="0" dirty="0">
                <a:solidFill>
                  <a:schemeClr val="bg1"/>
                </a:solidFill>
                <a:effectLst/>
                <a:latin typeface="Balsamiq Sans" panose="02000603000000000000" pitchFamily="2" charset="0"/>
              </a:rPr>
              <a:t>DAN KOMUNIKASI DI SMK </a:t>
            </a:r>
          </a:p>
          <a:p>
            <a:pPr algn="ctr"/>
            <a:r>
              <a:rPr lang="en-ID" sz="3600" b="1" i="0" dirty="0">
                <a:solidFill>
                  <a:schemeClr val="bg1"/>
                </a:solidFill>
                <a:effectLst/>
                <a:latin typeface="Balsamiq Sans" panose="02000603000000000000" pitchFamily="2" charset="0"/>
              </a:rPr>
              <a:t>MELALUI INTEGRASI SISTEM PENGONTROLAN TERSISTEM.</a:t>
            </a:r>
            <a:endParaRPr lang="en-ID" sz="3600" b="1" dirty="0">
              <a:solidFill>
                <a:schemeClr val="bg1"/>
              </a:solidFill>
              <a:latin typeface="Balsamiq Sans" panose="02000603000000000000" pitchFamily="2" charset="0"/>
            </a:endParaRPr>
          </a:p>
        </p:txBody>
      </p:sp>
      <p:pic>
        <p:nvPicPr>
          <p:cNvPr id="1044" name="Picture 20" descr="Discord Social Media Icon 3d Illustration 18749255 PNG">
            <a:extLst>
              <a:ext uri="{FF2B5EF4-FFF2-40B4-BE49-F238E27FC236}">
                <a16:creationId xmlns:a16="http://schemas.microsoft.com/office/drawing/2014/main" id="{D23F5EB9-8884-F5B6-C523-C3DFF411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2996">
            <a:off x="2954836" y="2612644"/>
            <a:ext cx="921152" cy="9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rowser, development, web, logo, chrome, google 3D illustration - Free  download">
            <a:extLst>
              <a:ext uri="{FF2B5EF4-FFF2-40B4-BE49-F238E27FC236}">
                <a16:creationId xmlns:a16="http://schemas.microsoft.com/office/drawing/2014/main" id="{D7252079-02CE-7DEF-A9E0-985C26AB0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588" y="4533944"/>
            <a:ext cx="1617150" cy="161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tom 3D Illustration download in PNG, OBJ or Blend format">
            <a:extLst>
              <a:ext uri="{FF2B5EF4-FFF2-40B4-BE49-F238E27FC236}">
                <a16:creationId xmlns:a16="http://schemas.microsoft.com/office/drawing/2014/main" id="{2794A45E-2A2A-EB64-A0D9-44060C0D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5" y="5412817"/>
            <a:ext cx="400194" cy="40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ython 3D Icon download in PNG, OBJ or Blend format">
            <a:extLst>
              <a:ext uri="{FF2B5EF4-FFF2-40B4-BE49-F238E27FC236}">
                <a16:creationId xmlns:a16="http://schemas.microsoft.com/office/drawing/2014/main" id="{E564C13E-5906-9546-F286-9D1EC8C8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3" y="2527258"/>
            <a:ext cx="1038181" cy="10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64A0C7-D84D-10E4-2848-B419DECD3F05}"/>
              </a:ext>
            </a:extLst>
          </p:cNvPr>
          <p:cNvSpPr txBox="1"/>
          <p:nvPr/>
        </p:nvSpPr>
        <p:spPr>
          <a:xfrm>
            <a:off x="5602436" y="4781544"/>
            <a:ext cx="448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Dewan Dinata Tarigan, </a:t>
            </a:r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55664-FC6B-0820-10B9-460B204C2C21}"/>
              </a:ext>
            </a:extLst>
          </p:cNvPr>
          <p:cNvSpPr txBox="1"/>
          <p:nvPr/>
        </p:nvSpPr>
        <p:spPr>
          <a:xfrm>
            <a:off x="5860673" y="4381434"/>
            <a:ext cx="4489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Juniastel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Rajagukguk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S.Si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ID" sz="20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M.Si</a:t>
            </a:r>
            <a:r>
              <a:rPr lang="en-ID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565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2 : </a:t>
            </a:r>
            <a:r>
              <a:rPr lang="en-US" sz="1600" dirty="0" err="1">
                <a:solidFill>
                  <a:schemeClr val="bg1"/>
                </a:solidFill>
              </a:rPr>
              <a:t>Manfaat</a:t>
            </a:r>
            <a:r>
              <a:rPr lang="en-US" sz="1600" dirty="0">
                <a:solidFill>
                  <a:schemeClr val="bg1"/>
                </a:solidFill>
              </a:rPr>
              <a:t> Dalam Pembelajaran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7170" name="Picture 2" descr="Education &amp; Remote Learning Illustrations | DrawKit">
            <a:extLst>
              <a:ext uri="{FF2B5EF4-FFF2-40B4-BE49-F238E27FC236}">
                <a16:creationId xmlns:a16="http://schemas.microsoft.com/office/drawing/2014/main" id="{49DFCC2E-FD28-A886-EC77-E484C1CF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88" y="634276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CEC7D-CC7F-0306-DF81-3F3B2703127D}"/>
              </a:ext>
            </a:extLst>
          </p:cNvPr>
          <p:cNvSpPr txBox="1"/>
          <p:nvPr/>
        </p:nvSpPr>
        <p:spPr>
          <a:xfrm>
            <a:off x="477520" y="1161256"/>
            <a:ext cx="235712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0" dirty="0" err="1">
                <a:solidFill>
                  <a:srgbClr val="00B0F0"/>
                </a:solidFill>
                <a:effectLst/>
                <a:latin typeface="Söhne"/>
              </a:rPr>
              <a:t>Akses</a:t>
            </a:r>
            <a:r>
              <a:rPr lang="en-ID" sz="2400" b="1" i="0" dirty="0">
                <a:solidFill>
                  <a:srgbClr val="00B0F0"/>
                </a:solidFill>
                <a:effectLst/>
                <a:latin typeface="Söhne"/>
              </a:rPr>
              <a:t> Jarak </a:t>
            </a:r>
            <a:r>
              <a:rPr lang="en-ID" sz="2400" b="1" i="0" dirty="0" err="1">
                <a:solidFill>
                  <a:srgbClr val="00B0F0"/>
                </a:solidFill>
                <a:effectLst/>
                <a:latin typeface="Söhne"/>
              </a:rPr>
              <a:t>Jauh</a:t>
            </a:r>
            <a:r>
              <a:rPr lang="en-ID" sz="2400" b="1" i="0" dirty="0">
                <a:solidFill>
                  <a:srgbClr val="00B0F0"/>
                </a:solidFill>
                <a:effectLst/>
                <a:latin typeface="Söhne"/>
              </a:rPr>
              <a:t> </a:t>
            </a:r>
            <a:r>
              <a:rPr lang="en-ID" sz="2400" b="1" i="0" dirty="0" err="1">
                <a:solidFill>
                  <a:srgbClr val="00B0F0"/>
                </a:solidFill>
                <a:effectLst/>
                <a:latin typeface="Söhne"/>
              </a:rPr>
              <a:t>ke</a:t>
            </a:r>
            <a:r>
              <a:rPr lang="en-ID" sz="2400" b="1" i="0" dirty="0">
                <a:solidFill>
                  <a:srgbClr val="00B0F0"/>
                </a:solidFill>
                <a:effectLst/>
                <a:latin typeface="Söhne"/>
              </a:rPr>
              <a:t> </a:t>
            </a:r>
            <a:r>
              <a:rPr lang="en-ID" sz="2400" b="1" i="0" dirty="0" err="1">
                <a:solidFill>
                  <a:srgbClr val="00B0F0"/>
                </a:solidFill>
                <a:effectLst/>
                <a:latin typeface="Söhne"/>
              </a:rPr>
              <a:t>Sumber</a:t>
            </a:r>
            <a:r>
              <a:rPr lang="en-ID" sz="2400" b="1" i="0" dirty="0">
                <a:solidFill>
                  <a:srgbClr val="00B0F0"/>
                </a:solidFill>
                <a:effectLst/>
                <a:latin typeface="Söhne"/>
              </a:rPr>
              <a:t> Daya 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 Guru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siswa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mengakses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sumber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daya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pendidikan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termasuk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dokumen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materi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pembelajaran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diperlukan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jarak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fleksibilitas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belajar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mengajar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luar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lingkungan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fisik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sekolah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7CA9B-1FD5-20FD-65F1-24E480FA5130}"/>
              </a:ext>
            </a:extLst>
          </p:cNvPr>
          <p:cNvSpPr txBox="1"/>
          <p:nvPr/>
        </p:nvSpPr>
        <p:spPr>
          <a:xfrm>
            <a:off x="8971280" y="1161256"/>
            <a:ext cx="28346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2400" b="1" i="0" dirty="0" err="1">
                <a:solidFill>
                  <a:srgbClr val="00B0F0"/>
                </a:solidFill>
                <a:effectLst/>
                <a:latin typeface="Söhne"/>
              </a:rPr>
              <a:t>Kolaborasi</a:t>
            </a:r>
            <a:r>
              <a:rPr lang="en-ID" sz="2400" b="1" i="0" dirty="0">
                <a:solidFill>
                  <a:srgbClr val="00B0F0"/>
                </a:solidFill>
                <a:effectLst/>
                <a:latin typeface="Söhne"/>
              </a:rPr>
              <a:t> Online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Siswa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guru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berkolaborasi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secara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online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lokasi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berbeda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Mereka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berbagi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dokumen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berdiskusi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bekerja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sama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proyek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pembelajaran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tanpa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harus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bertemu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di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ruang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kelas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4AD0B-02B9-8851-5CED-AEBED9AE4505}"/>
              </a:ext>
            </a:extLst>
          </p:cNvPr>
          <p:cNvSpPr txBox="1"/>
          <p:nvPr/>
        </p:nvSpPr>
        <p:spPr>
          <a:xfrm>
            <a:off x="8117840" y="4150737"/>
            <a:ext cx="36880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2000" b="1" i="0" dirty="0" err="1">
                <a:solidFill>
                  <a:srgbClr val="00B0F0"/>
                </a:solidFill>
                <a:effectLst/>
                <a:latin typeface="Söhne"/>
              </a:rPr>
              <a:t>Penggunaan</a:t>
            </a:r>
            <a:r>
              <a:rPr lang="en-ID" sz="2000" b="1" i="0" dirty="0">
                <a:solidFill>
                  <a:srgbClr val="00B0F0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00B0F0"/>
                </a:solidFill>
                <a:effectLst/>
                <a:latin typeface="Söhne"/>
              </a:rPr>
              <a:t>Aplikasi</a:t>
            </a:r>
            <a:r>
              <a:rPr lang="en-ID" sz="2000" b="1" i="0" dirty="0">
                <a:solidFill>
                  <a:srgbClr val="00B0F0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00B0F0"/>
                </a:solidFill>
                <a:effectLst/>
                <a:latin typeface="Söhne"/>
              </a:rPr>
              <a:t>Khusus</a:t>
            </a:r>
            <a:r>
              <a:rPr lang="en-ID" sz="1600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r"/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Guru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menjalankan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khusus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diperlukan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pembelajaran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siswa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mengakses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aplikasi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tersebut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komputer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masing-masing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melalui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Remote Desktop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0034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909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Platform Remote Control </a:t>
            </a:r>
            <a:r>
              <a:rPr lang="en-US" sz="1600" dirty="0" err="1">
                <a:solidFill>
                  <a:schemeClr val="bg1"/>
                </a:solidFill>
              </a:rPr>
              <a:t>Dekstop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711960"/>
            <a:ext cx="1386840" cy="1386840"/>
          </a:xfrm>
          <a:prstGeom prst="rect">
            <a:avLst/>
          </a:prstGeom>
        </p:spPr>
      </p:pic>
      <p:pic>
        <p:nvPicPr>
          <p:cNvPr id="8196" name="Picture 4" descr="Teamviewer - Social media &amp; Logos Icons">
            <a:extLst>
              <a:ext uri="{FF2B5EF4-FFF2-40B4-BE49-F238E27FC236}">
                <a16:creationId xmlns:a16="http://schemas.microsoft.com/office/drawing/2014/main" id="{2E06F48C-E178-7FD5-7A16-0114AB19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80" y="171196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con for Anydesk (program) by redirectto">
            <a:extLst>
              <a:ext uri="{FF2B5EF4-FFF2-40B4-BE49-F238E27FC236}">
                <a16:creationId xmlns:a16="http://schemas.microsoft.com/office/drawing/2014/main" id="{E0441B71-1CF5-76C7-6C9E-87D03DCF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711960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EF6F2-A1A8-5F6D-D126-90BB9999D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760" y="4035531"/>
            <a:ext cx="1386840" cy="138684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8A03738-D29C-D444-BBCB-3CAD9585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29070" y="3759201"/>
            <a:ext cx="2102060" cy="21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4FB8AEF-626A-D817-2960-E72ADF78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1600" y="4116811"/>
            <a:ext cx="1386840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B8FD8-6652-DCDF-5EDE-46D933808BCD}"/>
              </a:ext>
            </a:extLst>
          </p:cNvPr>
          <p:cNvSpPr txBox="1"/>
          <p:nvPr/>
        </p:nvSpPr>
        <p:spPr>
          <a:xfrm>
            <a:off x="2022370" y="3197833"/>
            <a:ext cx="26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Chrome Remote </a:t>
            </a:r>
            <a:r>
              <a:rPr lang="en-US" dirty="0" err="1">
                <a:highlight>
                  <a:srgbClr val="FFFF00"/>
                </a:highlight>
              </a:rPr>
              <a:t>Dekstop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67AD6-B959-C0E6-4631-DA9560D74710}"/>
              </a:ext>
            </a:extLst>
          </p:cNvPr>
          <p:cNvSpPr txBox="1"/>
          <p:nvPr/>
        </p:nvSpPr>
        <p:spPr>
          <a:xfrm>
            <a:off x="4557290" y="3197833"/>
            <a:ext cx="26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Team Viewer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14947-F0AD-DD47-5F90-56276299B6EB}"/>
              </a:ext>
            </a:extLst>
          </p:cNvPr>
          <p:cNvSpPr txBox="1"/>
          <p:nvPr/>
        </p:nvSpPr>
        <p:spPr>
          <a:xfrm>
            <a:off x="7092210" y="3197833"/>
            <a:ext cx="26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ighlight>
                  <a:srgbClr val="FFFF00"/>
                </a:highlight>
              </a:rPr>
              <a:t>Anydesk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0F65-373F-3CE2-B736-2EA0B9DC5397}"/>
              </a:ext>
            </a:extLst>
          </p:cNvPr>
          <p:cNvSpPr txBox="1"/>
          <p:nvPr/>
        </p:nvSpPr>
        <p:spPr>
          <a:xfrm>
            <a:off x="2022370" y="5563050"/>
            <a:ext cx="26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Atom Teletype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1EBE9-58D9-FE73-961C-4C838D9D8AE5}"/>
              </a:ext>
            </a:extLst>
          </p:cNvPr>
          <p:cNvSpPr txBox="1"/>
          <p:nvPr/>
        </p:nvSpPr>
        <p:spPr>
          <a:xfrm>
            <a:off x="4548833" y="5563050"/>
            <a:ext cx="264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Chimera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33FEF-4E2B-DE1A-21EA-41B7F1EB66E9}"/>
              </a:ext>
            </a:extLst>
          </p:cNvPr>
          <p:cNvSpPr txBox="1"/>
          <p:nvPr/>
        </p:nvSpPr>
        <p:spPr>
          <a:xfrm>
            <a:off x="6820165" y="5563050"/>
            <a:ext cx="318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highlight>
                  <a:srgbClr val="FFFF00"/>
                </a:highlight>
              </a:rPr>
              <a:t>Visual Studio Code Live Share</a:t>
            </a:r>
          </a:p>
        </p:txBody>
      </p:sp>
    </p:spTree>
    <p:extLst>
      <p:ext uri="{BB962C8B-B14F-4D97-AF65-F5344CB8AC3E}">
        <p14:creationId xmlns:p14="http://schemas.microsoft.com/office/powerpoint/2010/main" val="189683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4" y="2226574"/>
            <a:ext cx="2404852" cy="2404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1214237"/>
            <a:ext cx="7607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00"/>
                </a:solidFill>
                <a:effectLst/>
                <a:latin typeface="Söhne"/>
              </a:rPr>
              <a:t>Chrome Remote Desktop</a:t>
            </a:r>
            <a:r>
              <a:rPr lang="en-ID" b="0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layanan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disediakan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oleh Google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Anda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mengakses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mengendalikan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komputer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jarak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melalui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peramban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Google Chrome.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Layanan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Anda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menghubungkan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dua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komputer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mengendalikan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satu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lain,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akses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jarak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ke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desktop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laptop Anda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DD4AA-641F-95CB-59C1-A750C808EC16}"/>
              </a:ext>
            </a:extLst>
          </p:cNvPr>
          <p:cNvSpPr txBox="1"/>
          <p:nvPr/>
        </p:nvSpPr>
        <p:spPr>
          <a:xfrm>
            <a:off x="4026780" y="2966720"/>
            <a:ext cx="774866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Chrome Remote Desktop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Gratis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Mudah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Digunakan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Multi-Platform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Akses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Jarak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Aman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Bagikan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Akses</a:t>
            </a:r>
            <a:endParaRPr lang="en-ID" sz="2000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Kelemahan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Chrome Remote Desktop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Dibatasi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Internet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Dibatasi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Peramban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Pengaturan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Awal yang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Diperlukan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Kecepatan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Keterbatasan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Tidak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Selalu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Stabil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7248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944" y="2226574"/>
            <a:ext cx="2404852" cy="2404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960237"/>
            <a:ext cx="7607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00"/>
                </a:solidFill>
                <a:effectLst/>
                <a:latin typeface="Söhne"/>
              </a:rPr>
              <a:t>TeamViewer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aplikasi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mengakses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mengendalikan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dan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berbagi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layar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orang lain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melalui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koneksi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internet.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ID dan kata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sandi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diberikan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oleh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lain, Anda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menghubungkan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Anda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lain di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lokasi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berbeda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. TeamViewer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mendukung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sejumlah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fitur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termasuk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kontrol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transfer file,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konferensi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video, dan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pertemuan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online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DD4AA-641F-95CB-59C1-A750C808EC16}"/>
              </a:ext>
            </a:extLst>
          </p:cNvPr>
          <p:cNvSpPr txBox="1"/>
          <p:nvPr/>
        </p:nvSpPr>
        <p:spPr>
          <a:xfrm>
            <a:off x="4026780" y="3081607"/>
            <a:ext cx="7607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Team Viewer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Mudah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Digunakan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Multi-Platform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Akses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Jarak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Aman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Pertemuan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 Online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Fleksibel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Kelemahan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Team Viewer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Berbayar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Dibatasi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Internet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Kebijakan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pengguna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4735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944" y="2226574"/>
            <a:ext cx="2404852" cy="2404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960237"/>
            <a:ext cx="7607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solidFill>
                  <a:srgbClr val="FFFF00"/>
                </a:solidFill>
                <a:latin typeface="Söhne"/>
              </a:rPr>
              <a:t>Anydesk</a:t>
            </a:r>
            <a:r>
              <a:rPr lang="en-ID" b="1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perangkat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lunak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akses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mengendalikan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lain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melalui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koneksi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internet.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ID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AnyDesk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unik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terhubung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target dan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mengambil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alih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kendali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mentransfer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file,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atau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berkolaborasi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pertemuan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online.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DD4AA-641F-95CB-59C1-A750C808EC16}"/>
              </a:ext>
            </a:extLst>
          </p:cNvPr>
          <p:cNvSpPr txBox="1"/>
          <p:nvPr/>
        </p:nvSpPr>
        <p:spPr>
          <a:xfrm>
            <a:off x="4026780" y="2624407"/>
            <a:ext cx="7607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Anydesk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Gratis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Mudah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Digunakan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Multi-Platform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Akses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Jarak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Aman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Efisiensi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RAM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Kelemahan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Anydesk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Dibatasi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Internet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Fitu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r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terbatas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Kecepatan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Keterbatasan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Tidak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Selalu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Stabil</a:t>
            </a:r>
          </a:p>
          <a:p>
            <a:pPr algn="l">
              <a:buFont typeface="+mj-lt"/>
              <a:buAutoNum type="arabicPeriod"/>
            </a:pP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Kebijakan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pengguna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29295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944" y="2231847"/>
            <a:ext cx="2404852" cy="2394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960237"/>
            <a:ext cx="7607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solidFill>
                  <a:srgbClr val="FFFF00"/>
                </a:solidFill>
                <a:latin typeface="Söhne"/>
              </a:rPr>
              <a:t>Atom Teletype</a:t>
            </a:r>
            <a:r>
              <a:rPr lang="en-ID" b="1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fitur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kolaborasi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terintegrasi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editor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teks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Atom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dikembangkan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oleh GitHub.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beberapa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bekerja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bersama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waktu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nyata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proyek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pengembangan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perangkat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lunak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melihat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mengedit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kode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proyek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bersama-sama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DD4AA-641F-95CB-59C1-A750C808EC16}"/>
              </a:ext>
            </a:extLst>
          </p:cNvPr>
          <p:cNvSpPr txBox="1"/>
          <p:nvPr/>
        </p:nvSpPr>
        <p:spPr>
          <a:xfrm>
            <a:off x="4026780" y="2624407"/>
            <a:ext cx="7607300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Atom Teletype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Gratis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Kolaborasi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 Real-time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Multi-Platform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Terintegrasi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 GIT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Kelemahan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Atom Teletype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Dibatasi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oleh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Internet</a:t>
            </a:r>
          </a:p>
          <a:p>
            <a:pPr algn="l">
              <a:buFont typeface="+mj-lt"/>
              <a:buAutoNum type="arabicPeriod"/>
            </a:pP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Fitu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r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terbatas</a:t>
            </a:r>
            <a:endParaRPr lang="en-ID" sz="2000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Kecepatan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Keterbatasan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endParaRPr lang="en-ID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Tidak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sz="2000" b="1" i="0" dirty="0" err="1">
                <a:solidFill>
                  <a:srgbClr val="D1D5DB"/>
                </a:solidFill>
                <a:effectLst/>
                <a:latin typeface="Söhne"/>
              </a:rPr>
              <a:t>Selalu</a:t>
            </a:r>
            <a:r>
              <a:rPr lang="en-ID" sz="2000" b="1" i="0" dirty="0">
                <a:solidFill>
                  <a:srgbClr val="D1D5DB"/>
                </a:solidFill>
                <a:effectLst/>
                <a:latin typeface="Söhne"/>
              </a:rPr>
              <a:t> Stabil</a:t>
            </a:r>
          </a:p>
          <a:p>
            <a:pPr algn="l">
              <a:buFont typeface="+mj-lt"/>
              <a:buAutoNum type="arabicPeriod"/>
            </a:pP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Kebijakan</a:t>
            </a:r>
            <a:r>
              <a:rPr lang="en-ID" sz="2000" b="1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ID" sz="2000" b="1" dirty="0" err="1">
                <a:solidFill>
                  <a:srgbClr val="D1D5DB"/>
                </a:solidFill>
                <a:latin typeface="Söhne"/>
              </a:rPr>
              <a:t>pengguna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86790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738" y="2231847"/>
            <a:ext cx="2401264" cy="2394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1441390"/>
            <a:ext cx="7607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solidFill>
                  <a:srgbClr val="FFFF00"/>
                </a:solidFill>
                <a:latin typeface="Söhne"/>
              </a:rPr>
              <a:t>Chimera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sebuah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bot Discord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mengontrol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melalui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perintah-perintah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di Discord. Bot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ditulis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bahasa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pemrograman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Python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library discord.py.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Beberapa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fitur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Chimera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antara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lain: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0C0B8-40A7-7793-4061-AA56667A6904}"/>
              </a:ext>
            </a:extLst>
          </p:cNvPr>
          <p:cNvSpPr txBox="1"/>
          <p:nvPr/>
        </p:nvSpPr>
        <p:spPr>
          <a:xfrm>
            <a:off x="4026780" y="2831287"/>
            <a:ext cx="76073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melakukan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tugas-tugas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sederhana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seperti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shutdown, sleep, dan lock</a:t>
            </a:r>
            <a:endParaRPr lang="en-ID" b="1" i="0" u="none" strike="noStrike" dirty="0">
              <a:solidFill>
                <a:schemeClr val="bg1"/>
              </a:solidFill>
              <a:effectLst/>
              <a:latin typeface="var(--font-berkeley-mono)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menjalankan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perintah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Modular,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sehingga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mudah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dimodifikasi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ditingkatkan</a:t>
            </a:r>
            <a:r>
              <a:rPr lang="en-ID" b="1" i="0" dirty="0">
                <a:solidFill>
                  <a:schemeClr val="bg1"/>
                </a:solidFill>
                <a:effectLst/>
                <a:latin typeface="var(--font-berkeley-mono)"/>
              </a:rPr>
              <a:t> </a:t>
            </a:r>
            <a:endParaRPr lang="en-ID" b="0" i="0" dirty="0">
              <a:solidFill>
                <a:schemeClr val="bg1"/>
              </a:solidFill>
              <a:effectLst/>
              <a:latin typeface="__fkGroteskNeue_532e43"/>
            </a:endParaRPr>
          </a:p>
          <a:p>
            <a:endParaRPr lang="en-ID" b="0" i="0" dirty="0">
              <a:solidFill>
                <a:schemeClr val="bg1"/>
              </a:solidFill>
              <a:effectLst/>
              <a:latin typeface="__fkGroteskNeue_532e43"/>
            </a:endParaRPr>
          </a:p>
          <a:p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Untuk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menggunakan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Chimera,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pengguna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harus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menjalankan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bot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ini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komputernya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sendiri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mengundangnya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ke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server Discord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diinginkan</a:t>
            </a:r>
            <a:r>
              <a:rPr lang="en-ID" b="1" dirty="0">
                <a:solidFill>
                  <a:schemeClr val="bg1"/>
                </a:solidFill>
                <a:latin typeface="var(--font-berkeley-mono)"/>
              </a:rPr>
              <a:t>. 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Chimera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dapat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diunduh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dan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diinstal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mudah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dengan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mengikuti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instruksi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yang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tersedia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di 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halaman</a:t>
            </a:r>
            <a:r>
              <a:rPr lang="en-ID" b="0" i="0" dirty="0">
                <a:solidFill>
                  <a:schemeClr val="bg1"/>
                </a:solidFill>
                <a:effectLst/>
                <a:latin typeface="__fkGroteskNeue_532e43"/>
              </a:rPr>
              <a:t> GitHub-</a:t>
            </a:r>
            <a:r>
              <a:rPr lang="en-ID" b="0" i="0" dirty="0" err="1">
                <a:solidFill>
                  <a:schemeClr val="bg1"/>
                </a:solidFill>
                <a:effectLst/>
                <a:latin typeface="__fkGroteskNeue_532e43"/>
              </a:rPr>
              <a:t>nya</a:t>
            </a:r>
            <a:endParaRPr lang="en-ID" b="1" i="0" u="none" strike="noStrike" dirty="0">
              <a:solidFill>
                <a:schemeClr val="bg1"/>
              </a:solidFill>
              <a:effectLst/>
              <a:latin typeface="var(--font-berkeley-mono)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081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3 : </a:t>
            </a:r>
            <a:r>
              <a:rPr lang="en-US" sz="1600" dirty="0" err="1">
                <a:solidFill>
                  <a:schemeClr val="bg1"/>
                </a:solidFill>
              </a:rPr>
              <a:t>Kelebihan</a:t>
            </a:r>
            <a:r>
              <a:rPr lang="en-US" sz="1600" dirty="0">
                <a:solidFill>
                  <a:schemeClr val="bg1"/>
                </a:solidFill>
              </a:rPr>
              <a:t> &amp; </a:t>
            </a:r>
            <a:r>
              <a:rPr lang="en-US" sz="1600" dirty="0" err="1">
                <a:solidFill>
                  <a:schemeClr val="bg1"/>
                </a:solidFill>
              </a:rPr>
              <a:t>Kelemahan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C8237-2491-79C8-07AD-6838CCD3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468" y="2231847"/>
            <a:ext cx="2383804" cy="2394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5CC07-AEDE-9C9F-EC70-F37997B0866A}"/>
              </a:ext>
            </a:extLst>
          </p:cNvPr>
          <p:cNvSpPr txBox="1"/>
          <p:nvPr/>
        </p:nvSpPr>
        <p:spPr>
          <a:xfrm>
            <a:off x="4026780" y="1441390"/>
            <a:ext cx="7607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solidFill>
                  <a:srgbClr val="FFFF00"/>
                </a:solidFill>
                <a:latin typeface="Söhne"/>
              </a:rPr>
              <a:t>Visual Studio Code Live Share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ekstensi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editor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kode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Visual Studio Code yang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beberapa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pengembang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berkolaborasi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proyek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perangkat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lunak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waktu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nyata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. Fitur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kelebihan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kelemahan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berikut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0C0B8-40A7-7793-4061-AA56667A6904}"/>
              </a:ext>
            </a:extLst>
          </p:cNvPr>
          <p:cNvSpPr txBox="1"/>
          <p:nvPr/>
        </p:nvSpPr>
        <p:spPr>
          <a:xfrm>
            <a:off x="4026780" y="2831287"/>
            <a:ext cx="7607300" cy="590931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l"/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Kelebihan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Visual Studio Code Live Share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Kolaborasi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Real-Time</a:t>
            </a:r>
            <a:endParaRPr lang="en-ID" dirty="0">
              <a:solidFill>
                <a:srgbClr val="D1D5DB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Multi Platform</a:t>
            </a:r>
            <a:endParaRPr lang="en-ID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Dukungan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Bahasa yang Luas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Kemudahan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Berbagi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Kode</a:t>
            </a:r>
            <a:endParaRPr lang="en-ID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Kemampuan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Debug Bersama</a:t>
            </a:r>
          </a:p>
          <a:p>
            <a:pPr algn="l">
              <a:buFont typeface="+mj-lt"/>
              <a:buAutoNum type="arabicPeriod"/>
            </a:pPr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ID" b="1" dirty="0">
              <a:solidFill>
                <a:srgbClr val="D1D5DB"/>
              </a:solidFill>
              <a:latin typeface="Söhne"/>
            </a:endParaRPr>
          </a:p>
          <a:p>
            <a:pPr algn="l"/>
            <a:endParaRPr lang="en-ID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Kelemahan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Visual Studio Code Live Share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Ketergantungan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pada Visual Studio Code</a:t>
            </a:r>
            <a:endParaRPr lang="en-ID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Memerlukan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D1D5DB"/>
                </a:solidFill>
                <a:effectLst/>
                <a:latin typeface="Söhne"/>
              </a:rPr>
              <a:t>Koneksi</a:t>
            </a:r>
            <a:r>
              <a:rPr lang="en-ID" b="1" i="0" dirty="0">
                <a:solidFill>
                  <a:srgbClr val="D1D5DB"/>
                </a:solidFill>
                <a:effectLst/>
                <a:latin typeface="Söhne"/>
              </a:rPr>
              <a:t> Internet Stabil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9475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76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4 : </a:t>
            </a:r>
            <a:r>
              <a:rPr lang="en-US" sz="1600" dirty="0" err="1">
                <a:solidFill>
                  <a:schemeClr val="bg1"/>
                </a:solidFill>
              </a:rPr>
              <a:t>Praktik</a:t>
            </a:r>
            <a:r>
              <a:rPr lang="en-US" sz="1600" dirty="0">
                <a:solidFill>
                  <a:schemeClr val="bg1"/>
                </a:solidFill>
              </a:rPr>
              <a:t> Remote Control </a:t>
            </a:r>
            <a:r>
              <a:rPr lang="en-US" sz="1600" dirty="0" err="1">
                <a:solidFill>
                  <a:schemeClr val="bg1"/>
                </a:solidFill>
              </a:rPr>
              <a:t>Dekstop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32454-2AF3-96EE-6A0A-B8BB02F3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92" y="2366752"/>
            <a:ext cx="1386840" cy="138684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2E0CAF8-469B-4004-3F30-C1FB8759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6722" y="2133601"/>
            <a:ext cx="2102060" cy="21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D6FF9-8CF1-5F56-71FB-50ED56A0E1D0}"/>
              </a:ext>
            </a:extLst>
          </p:cNvPr>
          <p:cNvSpPr txBox="1"/>
          <p:nvPr/>
        </p:nvSpPr>
        <p:spPr>
          <a:xfrm>
            <a:off x="3214567" y="3912495"/>
            <a:ext cx="173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Instalasi Chrome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Remote </a:t>
            </a:r>
            <a:r>
              <a:rPr lang="en-US" dirty="0" err="1">
                <a:solidFill>
                  <a:schemeClr val="bg1"/>
                </a:solidFill>
              </a:rPr>
              <a:t>Dekstop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B20C2-A806-7816-DC37-0780AEACDFF8}"/>
              </a:ext>
            </a:extLst>
          </p:cNvPr>
          <p:cNvSpPr txBox="1"/>
          <p:nvPr/>
        </p:nvSpPr>
        <p:spPr>
          <a:xfrm>
            <a:off x="3048912" y="4821652"/>
            <a:ext cx="2069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</a:rPr>
              <a:t>- Host/Laptop</a:t>
            </a:r>
          </a:p>
          <a:p>
            <a:r>
              <a:rPr lang="en-US" dirty="0">
                <a:solidFill>
                  <a:schemeClr val="bg1"/>
                </a:solidFill>
              </a:rPr>
              <a:t>- Chrome</a:t>
            </a:r>
          </a:p>
          <a:p>
            <a:r>
              <a:rPr lang="en-US" dirty="0">
                <a:solidFill>
                  <a:schemeClr val="bg1"/>
                </a:solidFill>
              </a:rPr>
              <a:t>- Handphone/Tablet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ACF9D-A1BA-DE2F-7866-17D70C18D61D}"/>
              </a:ext>
            </a:extLst>
          </p:cNvPr>
          <p:cNvSpPr txBox="1"/>
          <p:nvPr/>
        </p:nvSpPr>
        <p:spPr>
          <a:xfrm>
            <a:off x="6825911" y="3912495"/>
            <a:ext cx="177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Instalasi Chimera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Remote </a:t>
            </a:r>
            <a:r>
              <a:rPr lang="en-US" dirty="0" err="1">
                <a:solidFill>
                  <a:schemeClr val="bg1"/>
                </a:solidFill>
              </a:rPr>
              <a:t>Dekstop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E9AEB-C15D-91E8-D568-7A39FEF43BD9}"/>
              </a:ext>
            </a:extLst>
          </p:cNvPr>
          <p:cNvSpPr txBox="1"/>
          <p:nvPr/>
        </p:nvSpPr>
        <p:spPr>
          <a:xfrm>
            <a:off x="6680582" y="4821652"/>
            <a:ext cx="2069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</a:rPr>
              <a:t>- Host/Laptop</a:t>
            </a:r>
          </a:p>
          <a:p>
            <a:r>
              <a:rPr lang="en-US" dirty="0">
                <a:solidFill>
                  <a:schemeClr val="bg1"/>
                </a:solidFill>
              </a:rPr>
              <a:t>- Python version 3.5</a:t>
            </a:r>
          </a:p>
          <a:p>
            <a:r>
              <a:rPr lang="en-US" dirty="0">
                <a:solidFill>
                  <a:schemeClr val="bg1"/>
                </a:solidFill>
              </a:rPr>
              <a:t>- Discord server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5" name="Google Shape;463;p21">
            <a:extLst>
              <a:ext uri="{FF2B5EF4-FFF2-40B4-BE49-F238E27FC236}">
                <a16:creationId xmlns:a16="http://schemas.microsoft.com/office/drawing/2014/main" id="{A73E640A-34DA-A215-1261-212BD36F9C96}"/>
              </a:ext>
            </a:extLst>
          </p:cNvPr>
          <p:cNvSpPr/>
          <p:nvPr/>
        </p:nvSpPr>
        <p:spPr>
          <a:xfrm>
            <a:off x="6529594" y="1427945"/>
            <a:ext cx="1383296" cy="1011755"/>
          </a:xfrm>
          <a:custGeom>
            <a:avLst/>
            <a:gdLst/>
            <a:ahLst/>
            <a:cxnLst/>
            <a:rect l="l" t="t" r="r" b="b"/>
            <a:pathLst>
              <a:path w="28683" h="20979" extrusionOk="0">
                <a:moveTo>
                  <a:pt x="7644" y="0"/>
                </a:moveTo>
                <a:cubicBezTo>
                  <a:pt x="3656" y="0"/>
                  <a:pt x="381" y="3060"/>
                  <a:pt x="48" y="6965"/>
                </a:cubicBezTo>
                <a:cubicBezTo>
                  <a:pt x="24" y="7179"/>
                  <a:pt x="12" y="7406"/>
                  <a:pt x="12" y="7632"/>
                </a:cubicBezTo>
                <a:lnTo>
                  <a:pt x="12" y="20717"/>
                </a:lnTo>
                <a:cubicBezTo>
                  <a:pt x="12" y="20800"/>
                  <a:pt x="0" y="20895"/>
                  <a:pt x="12" y="20979"/>
                </a:cubicBezTo>
                <a:cubicBezTo>
                  <a:pt x="417" y="15431"/>
                  <a:pt x="9371" y="14716"/>
                  <a:pt x="12692" y="14633"/>
                </a:cubicBezTo>
                <a:cubicBezTo>
                  <a:pt x="12942" y="14629"/>
                  <a:pt x="13161" y="14627"/>
                  <a:pt x="13341" y="14627"/>
                </a:cubicBezTo>
                <a:cubicBezTo>
                  <a:pt x="13701" y="14627"/>
                  <a:pt x="13907" y="14633"/>
                  <a:pt x="13907" y="14633"/>
                </a:cubicBezTo>
                <a:lnTo>
                  <a:pt x="21253" y="14633"/>
                </a:lnTo>
                <a:cubicBezTo>
                  <a:pt x="25218" y="14633"/>
                  <a:pt x="28528" y="11537"/>
                  <a:pt x="28683" y="7608"/>
                </a:cubicBezTo>
                <a:lnTo>
                  <a:pt x="28683" y="7596"/>
                </a:lnTo>
                <a:cubicBezTo>
                  <a:pt x="28683" y="7537"/>
                  <a:pt x="28683" y="7477"/>
                  <a:pt x="28683" y="7418"/>
                </a:cubicBezTo>
                <a:cubicBezTo>
                  <a:pt x="28683" y="7287"/>
                  <a:pt x="28683" y="7156"/>
                  <a:pt x="28683" y="7025"/>
                </a:cubicBezTo>
                <a:cubicBezTo>
                  <a:pt x="28683" y="7013"/>
                  <a:pt x="28683" y="6989"/>
                  <a:pt x="28683" y="6965"/>
                </a:cubicBezTo>
                <a:cubicBezTo>
                  <a:pt x="28492" y="3084"/>
                  <a:pt x="25289" y="0"/>
                  <a:pt x="21372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Praktik 2</a:t>
            </a: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463;p21">
            <a:extLst>
              <a:ext uri="{FF2B5EF4-FFF2-40B4-BE49-F238E27FC236}">
                <a16:creationId xmlns:a16="http://schemas.microsoft.com/office/drawing/2014/main" id="{90672213-0173-6AB4-7E06-02404743FE71}"/>
              </a:ext>
            </a:extLst>
          </p:cNvPr>
          <p:cNvSpPr/>
          <p:nvPr/>
        </p:nvSpPr>
        <p:spPr>
          <a:xfrm>
            <a:off x="3366967" y="1427945"/>
            <a:ext cx="1383296" cy="1011755"/>
          </a:xfrm>
          <a:custGeom>
            <a:avLst/>
            <a:gdLst/>
            <a:ahLst/>
            <a:cxnLst/>
            <a:rect l="l" t="t" r="r" b="b"/>
            <a:pathLst>
              <a:path w="28683" h="20979" extrusionOk="0">
                <a:moveTo>
                  <a:pt x="7644" y="0"/>
                </a:moveTo>
                <a:cubicBezTo>
                  <a:pt x="3656" y="0"/>
                  <a:pt x="381" y="3060"/>
                  <a:pt x="48" y="6965"/>
                </a:cubicBezTo>
                <a:cubicBezTo>
                  <a:pt x="24" y="7179"/>
                  <a:pt x="12" y="7406"/>
                  <a:pt x="12" y="7632"/>
                </a:cubicBezTo>
                <a:lnTo>
                  <a:pt x="12" y="20717"/>
                </a:lnTo>
                <a:cubicBezTo>
                  <a:pt x="12" y="20800"/>
                  <a:pt x="0" y="20895"/>
                  <a:pt x="12" y="20979"/>
                </a:cubicBezTo>
                <a:cubicBezTo>
                  <a:pt x="417" y="15431"/>
                  <a:pt x="9371" y="14716"/>
                  <a:pt x="12692" y="14633"/>
                </a:cubicBezTo>
                <a:cubicBezTo>
                  <a:pt x="12942" y="14629"/>
                  <a:pt x="13161" y="14627"/>
                  <a:pt x="13341" y="14627"/>
                </a:cubicBezTo>
                <a:cubicBezTo>
                  <a:pt x="13701" y="14627"/>
                  <a:pt x="13907" y="14633"/>
                  <a:pt x="13907" y="14633"/>
                </a:cubicBezTo>
                <a:lnTo>
                  <a:pt x="21253" y="14633"/>
                </a:lnTo>
                <a:cubicBezTo>
                  <a:pt x="25218" y="14633"/>
                  <a:pt x="28528" y="11537"/>
                  <a:pt x="28683" y="7608"/>
                </a:cubicBezTo>
                <a:lnTo>
                  <a:pt x="28683" y="7596"/>
                </a:lnTo>
                <a:cubicBezTo>
                  <a:pt x="28683" y="7537"/>
                  <a:pt x="28683" y="7477"/>
                  <a:pt x="28683" y="7418"/>
                </a:cubicBezTo>
                <a:cubicBezTo>
                  <a:pt x="28683" y="7287"/>
                  <a:pt x="28683" y="7156"/>
                  <a:pt x="28683" y="7025"/>
                </a:cubicBezTo>
                <a:cubicBezTo>
                  <a:pt x="28683" y="7013"/>
                  <a:pt x="28683" y="6989"/>
                  <a:pt x="28683" y="6965"/>
                </a:cubicBezTo>
                <a:cubicBezTo>
                  <a:pt x="28492" y="3084"/>
                  <a:pt x="25289" y="0"/>
                  <a:pt x="21372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Praktik 1</a:t>
            </a: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71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C4900-B0CB-1DD3-8D03-FF6CEDE6DA77}"/>
              </a:ext>
            </a:extLst>
          </p:cNvPr>
          <p:cNvSpPr txBox="1"/>
          <p:nvPr/>
        </p:nvSpPr>
        <p:spPr>
          <a:xfrm>
            <a:off x="4053840" y="313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 err="1">
                <a:solidFill>
                  <a:srgbClr val="FFFF00"/>
                </a:solidFill>
                <a:latin typeface="Söhne"/>
              </a:rPr>
              <a:t>Instalasi</a:t>
            </a:r>
            <a:r>
              <a:rPr lang="en-ID" sz="3200" b="1" dirty="0">
                <a:solidFill>
                  <a:srgbClr val="FFFF00"/>
                </a:solidFill>
                <a:latin typeface="Söhne"/>
              </a:rPr>
              <a:t> Chrome Remote </a:t>
            </a:r>
            <a:r>
              <a:rPr lang="en-ID" sz="3200" b="1" dirty="0" err="1">
                <a:solidFill>
                  <a:srgbClr val="FFFF00"/>
                </a:solidFill>
                <a:latin typeface="Söhne"/>
              </a:rPr>
              <a:t>Dekstop</a:t>
            </a:r>
            <a:endParaRPr lang="en-ID" sz="3200" dirty="0"/>
          </a:p>
        </p:txBody>
      </p:sp>
      <p:sp>
        <p:nvSpPr>
          <p:cNvPr id="6" name="Google Shape;463;p21">
            <a:extLst>
              <a:ext uri="{FF2B5EF4-FFF2-40B4-BE49-F238E27FC236}">
                <a16:creationId xmlns:a16="http://schemas.microsoft.com/office/drawing/2014/main" id="{E637D62D-8443-F8B5-A904-4B2194EE4455}"/>
              </a:ext>
            </a:extLst>
          </p:cNvPr>
          <p:cNvSpPr/>
          <p:nvPr/>
        </p:nvSpPr>
        <p:spPr>
          <a:xfrm>
            <a:off x="3908495" y="2417244"/>
            <a:ext cx="1383296" cy="1011755"/>
          </a:xfrm>
          <a:custGeom>
            <a:avLst/>
            <a:gdLst/>
            <a:ahLst/>
            <a:cxnLst/>
            <a:rect l="l" t="t" r="r" b="b"/>
            <a:pathLst>
              <a:path w="28683" h="20979" extrusionOk="0">
                <a:moveTo>
                  <a:pt x="7644" y="0"/>
                </a:moveTo>
                <a:cubicBezTo>
                  <a:pt x="3656" y="0"/>
                  <a:pt x="381" y="3060"/>
                  <a:pt x="48" y="6965"/>
                </a:cubicBezTo>
                <a:cubicBezTo>
                  <a:pt x="24" y="7179"/>
                  <a:pt x="12" y="7406"/>
                  <a:pt x="12" y="7632"/>
                </a:cubicBezTo>
                <a:lnTo>
                  <a:pt x="12" y="20717"/>
                </a:lnTo>
                <a:cubicBezTo>
                  <a:pt x="12" y="20800"/>
                  <a:pt x="0" y="20895"/>
                  <a:pt x="12" y="20979"/>
                </a:cubicBezTo>
                <a:cubicBezTo>
                  <a:pt x="417" y="15431"/>
                  <a:pt x="9371" y="14716"/>
                  <a:pt x="12692" y="14633"/>
                </a:cubicBezTo>
                <a:cubicBezTo>
                  <a:pt x="12942" y="14629"/>
                  <a:pt x="13161" y="14627"/>
                  <a:pt x="13341" y="14627"/>
                </a:cubicBezTo>
                <a:cubicBezTo>
                  <a:pt x="13701" y="14627"/>
                  <a:pt x="13907" y="14633"/>
                  <a:pt x="13907" y="14633"/>
                </a:cubicBezTo>
                <a:lnTo>
                  <a:pt x="21253" y="14633"/>
                </a:lnTo>
                <a:cubicBezTo>
                  <a:pt x="25218" y="14633"/>
                  <a:pt x="28528" y="11537"/>
                  <a:pt x="28683" y="7608"/>
                </a:cubicBezTo>
                <a:lnTo>
                  <a:pt x="28683" y="7596"/>
                </a:lnTo>
                <a:cubicBezTo>
                  <a:pt x="28683" y="7537"/>
                  <a:pt x="28683" y="7477"/>
                  <a:pt x="28683" y="7418"/>
                </a:cubicBezTo>
                <a:cubicBezTo>
                  <a:pt x="28683" y="7287"/>
                  <a:pt x="28683" y="7156"/>
                  <a:pt x="28683" y="7025"/>
                </a:cubicBezTo>
                <a:cubicBezTo>
                  <a:pt x="28683" y="7013"/>
                  <a:pt x="28683" y="6989"/>
                  <a:pt x="28683" y="6965"/>
                </a:cubicBezTo>
                <a:cubicBezTo>
                  <a:pt x="28492" y="3084"/>
                  <a:pt x="25289" y="0"/>
                  <a:pt x="21372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Praktik 1</a:t>
            </a: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4BA76F-5497-2CD2-CB10-814D9DC9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83" y="2630912"/>
            <a:ext cx="1386840" cy="1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DE27E7-21BC-D11E-DA87-73ED083FD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t="5997" r="1827" b="5264"/>
          <a:stretch/>
        </p:blipFill>
        <p:spPr>
          <a:xfrm>
            <a:off x="-263457" y="-1558"/>
            <a:ext cx="12455457" cy="7007764"/>
          </a:xfrm>
          <a:prstGeom prst="rect">
            <a:avLst/>
          </a:prstGeom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D0E7AFA7-9C18-C9E6-E1AA-7213BB3A36CD}"/>
              </a:ext>
            </a:extLst>
          </p:cNvPr>
          <p:cNvSpPr/>
          <p:nvPr/>
        </p:nvSpPr>
        <p:spPr>
          <a:xfrm>
            <a:off x="7995037" y="2781077"/>
            <a:ext cx="2334293" cy="461666"/>
          </a:xfrm>
          <a:prstGeom prst="cube">
            <a:avLst>
              <a:gd name="adj" fmla="val 69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11041-2417-4586-6529-0C854819A8B4}"/>
              </a:ext>
            </a:extLst>
          </p:cNvPr>
          <p:cNvSpPr txBox="1"/>
          <p:nvPr/>
        </p:nvSpPr>
        <p:spPr>
          <a:xfrm>
            <a:off x="9192271" y="2814879"/>
            <a:ext cx="1122211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Lucida Handwriting" panose="03010101010101010101" pitchFamily="66" charset="77"/>
              </a:rPr>
              <a:t>2022</a:t>
            </a:r>
          </a:p>
        </p:txBody>
      </p:sp>
      <p:pic>
        <p:nvPicPr>
          <p:cNvPr id="1026" name="Picture 2" descr="ChatGPT - Wikipedia bahasa Indonesia, ensiklopedia bebas">
            <a:extLst>
              <a:ext uri="{FF2B5EF4-FFF2-40B4-BE49-F238E27FC236}">
                <a16:creationId xmlns:a16="http://schemas.microsoft.com/office/drawing/2014/main" id="{C62A1803-F7B0-1ECD-D915-EE06529D9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327" y="2747275"/>
            <a:ext cx="529269" cy="5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9D1CF4-0DFF-0B8D-1D16-FE01EA381063}"/>
              </a:ext>
            </a:extLst>
          </p:cNvPr>
          <p:cNvSpPr txBox="1"/>
          <p:nvPr/>
        </p:nvSpPr>
        <p:spPr>
          <a:xfrm>
            <a:off x="9839520" y="214637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902030302020204" pitchFamily="66" charset="0"/>
              </a:rPr>
              <a:t>AI </a:t>
            </a:r>
            <a:r>
              <a:rPr lang="en-US" dirty="0" err="1">
                <a:solidFill>
                  <a:schemeClr val="bg1"/>
                </a:solidFill>
                <a:latin typeface="Comic Sans MS" panose="030F0902030302020204" pitchFamily="66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Comic Sans MS" panose="030F0902030302020204" pitchFamily="66" charset="0"/>
              </a:rPr>
              <a:t> chat GPT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CC24C8-A1B4-DFCC-BAAD-A41F8998E1B0}"/>
              </a:ext>
            </a:extLst>
          </p:cNvPr>
          <p:cNvSpPr/>
          <p:nvPr/>
        </p:nvSpPr>
        <p:spPr>
          <a:xfrm>
            <a:off x="10351908" y="2540000"/>
            <a:ext cx="677337" cy="430090"/>
          </a:xfrm>
          <a:custGeom>
            <a:avLst/>
            <a:gdLst>
              <a:gd name="connsiteX0" fmla="*/ 1207911 w 1207911"/>
              <a:gd name="connsiteY0" fmla="*/ 0 h 430090"/>
              <a:gd name="connsiteX1" fmla="*/ 1128888 w 1207911"/>
              <a:gd name="connsiteY1" fmla="*/ 67733 h 430090"/>
              <a:gd name="connsiteX2" fmla="*/ 1095022 w 1207911"/>
              <a:gd name="connsiteY2" fmla="*/ 101600 h 430090"/>
              <a:gd name="connsiteX3" fmla="*/ 1027288 w 1207911"/>
              <a:gd name="connsiteY3" fmla="*/ 146755 h 430090"/>
              <a:gd name="connsiteX4" fmla="*/ 925688 w 1207911"/>
              <a:gd name="connsiteY4" fmla="*/ 225777 h 430090"/>
              <a:gd name="connsiteX5" fmla="*/ 891822 w 1207911"/>
              <a:gd name="connsiteY5" fmla="*/ 237066 h 430090"/>
              <a:gd name="connsiteX6" fmla="*/ 824088 w 1207911"/>
              <a:gd name="connsiteY6" fmla="*/ 282222 h 430090"/>
              <a:gd name="connsiteX7" fmla="*/ 654755 w 1207911"/>
              <a:gd name="connsiteY7" fmla="*/ 338666 h 430090"/>
              <a:gd name="connsiteX8" fmla="*/ 587022 w 1207911"/>
              <a:gd name="connsiteY8" fmla="*/ 361244 h 430090"/>
              <a:gd name="connsiteX9" fmla="*/ 553155 w 1207911"/>
              <a:gd name="connsiteY9" fmla="*/ 372533 h 430090"/>
              <a:gd name="connsiteX10" fmla="*/ 496711 w 1207911"/>
              <a:gd name="connsiteY10" fmla="*/ 383822 h 430090"/>
              <a:gd name="connsiteX11" fmla="*/ 327377 w 1207911"/>
              <a:gd name="connsiteY11" fmla="*/ 406400 h 430090"/>
              <a:gd name="connsiteX12" fmla="*/ 180622 w 1207911"/>
              <a:gd name="connsiteY12" fmla="*/ 428977 h 430090"/>
              <a:gd name="connsiteX13" fmla="*/ 0 w 1207911"/>
              <a:gd name="connsiteY13" fmla="*/ 428977 h 43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07911" h="430090">
                <a:moveTo>
                  <a:pt x="1207911" y="0"/>
                </a:moveTo>
                <a:cubicBezTo>
                  <a:pt x="1181570" y="22578"/>
                  <a:pt x="1154675" y="44525"/>
                  <a:pt x="1128888" y="67733"/>
                </a:cubicBezTo>
                <a:cubicBezTo>
                  <a:pt x="1117021" y="78413"/>
                  <a:pt x="1107624" y="91799"/>
                  <a:pt x="1095022" y="101600"/>
                </a:cubicBezTo>
                <a:cubicBezTo>
                  <a:pt x="1073603" y="118259"/>
                  <a:pt x="1046475" y="127567"/>
                  <a:pt x="1027288" y="146755"/>
                </a:cubicBezTo>
                <a:cubicBezTo>
                  <a:pt x="998065" y="175978"/>
                  <a:pt x="966201" y="212272"/>
                  <a:pt x="925688" y="225777"/>
                </a:cubicBezTo>
                <a:cubicBezTo>
                  <a:pt x="914399" y="229540"/>
                  <a:pt x="902224" y="231287"/>
                  <a:pt x="891822" y="237066"/>
                </a:cubicBezTo>
                <a:cubicBezTo>
                  <a:pt x="868101" y="250244"/>
                  <a:pt x="849831" y="273641"/>
                  <a:pt x="824088" y="282222"/>
                </a:cubicBezTo>
                <a:lnTo>
                  <a:pt x="654755" y="338666"/>
                </a:lnTo>
                <a:lnTo>
                  <a:pt x="587022" y="361244"/>
                </a:lnTo>
                <a:cubicBezTo>
                  <a:pt x="575733" y="365007"/>
                  <a:pt x="564824" y="370199"/>
                  <a:pt x="553155" y="372533"/>
                </a:cubicBezTo>
                <a:cubicBezTo>
                  <a:pt x="534340" y="376296"/>
                  <a:pt x="515675" y="380904"/>
                  <a:pt x="496711" y="383822"/>
                </a:cubicBezTo>
                <a:cubicBezTo>
                  <a:pt x="348224" y="406666"/>
                  <a:pt x="464300" y="383580"/>
                  <a:pt x="327377" y="406400"/>
                </a:cubicBezTo>
                <a:cubicBezTo>
                  <a:pt x="264312" y="416910"/>
                  <a:pt x="253403" y="425944"/>
                  <a:pt x="180622" y="428977"/>
                </a:cubicBezTo>
                <a:cubicBezTo>
                  <a:pt x="120467" y="431483"/>
                  <a:pt x="60207" y="428977"/>
                  <a:pt x="0" y="428977"/>
                </a:cubicBezTo>
              </a:path>
            </a:pathLst>
          </a:custGeom>
          <a:noFill/>
          <a:ln w="28575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F5BD70-CA6C-63E6-010F-3C099504249E}"/>
              </a:ext>
            </a:extLst>
          </p:cNvPr>
          <p:cNvGrpSpPr/>
          <p:nvPr/>
        </p:nvGrpSpPr>
        <p:grpSpPr>
          <a:xfrm>
            <a:off x="7117685" y="4280507"/>
            <a:ext cx="2361283" cy="894702"/>
            <a:chOff x="6797803" y="4317251"/>
            <a:chExt cx="2361283" cy="894702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9B18D51-00BD-8929-4C43-7C2CD9AE0338}"/>
                </a:ext>
              </a:extLst>
            </p:cNvPr>
            <p:cNvSpPr/>
            <p:nvPr/>
          </p:nvSpPr>
          <p:spPr>
            <a:xfrm>
              <a:off x="6797803" y="4611550"/>
              <a:ext cx="2334293" cy="461666"/>
            </a:xfrm>
            <a:prstGeom prst="cube">
              <a:avLst>
                <a:gd name="adj" fmla="val 69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7CA0E6-8DE1-625D-B1E7-332A22E4F80E}"/>
                </a:ext>
              </a:extLst>
            </p:cNvPr>
            <p:cNvSpPr txBox="1"/>
            <p:nvPr/>
          </p:nvSpPr>
          <p:spPr>
            <a:xfrm>
              <a:off x="7995037" y="4645352"/>
              <a:ext cx="1122211" cy="3385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latin typeface="Lucida Handwriting" panose="03010101010101010101" pitchFamily="66" charset="77"/>
                </a:rPr>
                <a:t>presents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644137-17E4-753D-ACC5-253542FA9C7D}"/>
                </a:ext>
              </a:extLst>
            </p:cNvPr>
            <p:cNvSpPr txBox="1"/>
            <p:nvPr/>
          </p:nvSpPr>
          <p:spPr>
            <a:xfrm>
              <a:off x="7950101" y="4317251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Nanobots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151A9A-C3BD-7C1C-C7EF-F96A5C739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022" y="4427464"/>
              <a:ext cx="910328" cy="78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19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8637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Instalasi Chrome Remote </a:t>
            </a:r>
            <a:r>
              <a:rPr lang="en-US" dirty="0" err="1">
                <a:solidFill>
                  <a:schemeClr val="bg1"/>
                </a:solidFill>
              </a:rPr>
              <a:t>Dekstop</a:t>
            </a:r>
            <a:r>
              <a:rPr lang="en-US" dirty="0">
                <a:solidFill>
                  <a:schemeClr val="bg1"/>
                </a:solidFill>
              </a:rPr>
              <a:t> :</a:t>
            </a:r>
          </a:p>
          <a:p>
            <a:r>
              <a:rPr lang="en-US" dirty="0">
                <a:solidFill>
                  <a:schemeClr val="bg1"/>
                </a:solidFill>
              </a:rPr>
              <a:t>       - Instalasi </a:t>
            </a:r>
            <a:r>
              <a:rPr lang="en-US" dirty="0" err="1">
                <a:solidFill>
                  <a:schemeClr val="bg1"/>
                </a:solidFill>
              </a:rPr>
              <a:t>ekstensi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https://remotedesktop.google.com/support/</a:t>
            </a:r>
            <a:r>
              <a:rPr lang="en-US" dirty="0">
                <a:solidFill>
                  <a:schemeClr val="bg1"/>
                </a:solidFill>
              </a:rPr>
              <a:t> (untuk laptop/host)</a:t>
            </a:r>
          </a:p>
          <a:p>
            <a:r>
              <a:rPr lang="en-US" dirty="0">
                <a:solidFill>
                  <a:schemeClr val="bg1"/>
                </a:solidFill>
              </a:rPr>
              <a:t>       - Install aplikasi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google </a:t>
            </a:r>
            <a:r>
              <a:rPr lang="en-US" dirty="0" err="1">
                <a:solidFill>
                  <a:schemeClr val="bg1"/>
                </a:solidFill>
              </a:rPr>
              <a:t>playstore</a:t>
            </a:r>
            <a:r>
              <a:rPr lang="en-US" dirty="0">
                <a:solidFill>
                  <a:schemeClr val="bg1"/>
                </a:solidFill>
              </a:rPr>
              <a:t> (untuk hp/tablet)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6F19C15-CDF5-D37E-A337-7FA3ED19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" y="2184400"/>
            <a:ext cx="3693335" cy="33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DF7E33E-D2F2-B8BB-9F42-9648612B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97" y="2184399"/>
            <a:ext cx="3693335" cy="33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ED416466-A4AF-BA02-85DE-ED8E2071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29" y="2184399"/>
            <a:ext cx="3784690" cy="334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1006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Install </a:t>
            </a:r>
            <a:r>
              <a:rPr lang="en-US" dirty="0" err="1">
                <a:solidFill>
                  <a:schemeClr val="bg1"/>
                </a:solidFill>
              </a:rPr>
              <a:t>Esktensi</a:t>
            </a:r>
            <a:r>
              <a:rPr lang="en-US" dirty="0">
                <a:solidFill>
                  <a:schemeClr val="bg1"/>
                </a:solidFill>
              </a:rPr>
              <a:t> yang sudah di download/</a:t>
            </a:r>
            <a:r>
              <a:rPr lang="en-US" dirty="0" err="1">
                <a:solidFill>
                  <a:schemeClr val="bg1"/>
                </a:solidFill>
              </a:rPr>
              <a:t>unduh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https://remotedesktop.google.com/support/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6F19C15-CDF5-D37E-A337-7FA3ED19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0320" y="1560195"/>
            <a:ext cx="4561840" cy="41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C93976E-8D9E-E983-709A-AA1F45DA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560766"/>
            <a:ext cx="4561840" cy="41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4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745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Generate token, lalu </a:t>
            </a:r>
            <a:r>
              <a:rPr lang="en-US" dirty="0" err="1">
                <a:solidFill>
                  <a:schemeClr val="bg1"/>
                </a:solidFill>
              </a:rPr>
              <a:t>kaitkan</a:t>
            </a:r>
            <a:r>
              <a:rPr lang="en-US" dirty="0">
                <a:solidFill>
                  <a:schemeClr val="bg1"/>
                </a:solidFill>
              </a:rPr>
              <a:t> dengan perangkat handphone/tablet, </a:t>
            </a:r>
          </a:p>
          <a:p>
            <a:r>
              <a:rPr lang="en-US" dirty="0">
                <a:solidFill>
                  <a:schemeClr val="bg1"/>
                </a:solidFill>
              </a:rPr>
              <a:t>dengan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memasukkan</a:t>
            </a:r>
            <a:r>
              <a:rPr lang="en-US" dirty="0">
                <a:solidFill>
                  <a:schemeClr val="bg1"/>
                </a:solidFill>
              </a:rPr>
              <a:t> pin/token yang </a:t>
            </a:r>
            <a:r>
              <a:rPr lang="en-US" dirty="0" err="1">
                <a:solidFill>
                  <a:schemeClr val="bg1"/>
                </a:solidFill>
              </a:rPr>
              <a:t>dihasilkan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ekstensi</a:t>
            </a:r>
            <a:r>
              <a:rPr lang="en-US" dirty="0">
                <a:solidFill>
                  <a:schemeClr val="bg1"/>
                </a:solidFill>
              </a:rPr>
              <a:t> laptop/host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6F19C15-CDF5-D37E-A337-7FA3ED19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0320" y="1560195"/>
            <a:ext cx="4561840" cy="41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C93976E-8D9E-E983-709A-AA1F45DA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610090"/>
            <a:ext cx="4561840" cy="403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8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65200" y="904240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>
                <a:solidFill>
                  <a:schemeClr val="bg1"/>
                </a:solidFill>
              </a:rPr>
              <a:t>Koneksi</a:t>
            </a:r>
            <a:r>
              <a:rPr lang="en-US" dirty="0">
                <a:solidFill>
                  <a:schemeClr val="bg1"/>
                </a:solidFill>
              </a:rPr>
              <a:t> Berhasil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B7EE485-38F7-4049-FF0B-ECB663EB0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80" y="2391172"/>
            <a:ext cx="7083153" cy="17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7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C4900-B0CB-1DD3-8D03-FF6CEDE6DA77}"/>
              </a:ext>
            </a:extLst>
          </p:cNvPr>
          <p:cNvSpPr txBox="1"/>
          <p:nvPr/>
        </p:nvSpPr>
        <p:spPr>
          <a:xfrm>
            <a:off x="4053840" y="313661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 err="1">
                <a:solidFill>
                  <a:srgbClr val="FFFF00"/>
                </a:solidFill>
                <a:latin typeface="Söhne"/>
              </a:rPr>
              <a:t>Instalasi</a:t>
            </a:r>
            <a:r>
              <a:rPr lang="en-ID" sz="3200" b="1" dirty="0">
                <a:solidFill>
                  <a:srgbClr val="FFFF00"/>
                </a:solidFill>
                <a:latin typeface="Söhne"/>
              </a:rPr>
              <a:t> Chimera Remote </a:t>
            </a:r>
            <a:r>
              <a:rPr lang="en-ID" sz="3200" b="1" dirty="0" err="1">
                <a:solidFill>
                  <a:srgbClr val="FFFF00"/>
                </a:solidFill>
                <a:latin typeface="Söhne"/>
              </a:rPr>
              <a:t>Dekstop</a:t>
            </a:r>
            <a:endParaRPr lang="en-ID" sz="3200" dirty="0"/>
          </a:p>
        </p:txBody>
      </p:sp>
      <p:sp>
        <p:nvSpPr>
          <p:cNvPr id="6" name="Google Shape;463;p21">
            <a:extLst>
              <a:ext uri="{FF2B5EF4-FFF2-40B4-BE49-F238E27FC236}">
                <a16:creationId xmlns:a16="http://schemas.microsoft.com/office/drawing/2014/main" id="{E637D62D-8443-F8B5-A904-4B2194EE4455}"/>
              </a:ext>
            </a:extLst>
          </p:cNvPr>
          <p:cNvSpPr/>
          <p:nvPr/>
        </p:nvSpPr>
        <p:spPr>
          <a:xfrm>
            <a:off x="3908495" y="2417244"/>
            <a:ext cx="1383296" cy="1011755"/>
          </a:xfrm>
          <a:custGeom>
            <a:avLst/>
            <a:gdLst/>
            <a:ahLst/>
            <a:cxnLst/>
            <a:rect l="l" t="t" r="r" b="b"/>
            <a:pathLst>
              <a:path w="28683" h="20979" extrusionOk="0">
                <a:moveTo>
                  <a:pt x="7644" y="0"/>
                </a:moveTo>
                <a:cubicBezTo>
                  <a:pt x="3656" y="0"/>
                  <a:pt x="381" y="3060"/>
                  <a:pt x="48" y="6965"/>
                </a:cubicBezTo>
                <a:cubicBezTo>
                  <a:pt x="24" y="7179"/>
                  <a:pt x="12" y="7406"/>
                  <a:pt x="12" y="7632"/>
                </a:cubicBezTo>
                <a:lnTo>
                  <a:pt x="12" y="20717"/>
                </a:lnTo>
                <a:cubicBezTo>
                  <a:pt x="12" y="20800"/>
                  <a:pt x="0" y="20895"/>
                  <a:pt x="12" y="20979"/>
                </a:cubicBezTo>
                <a:cubicBezTo>
                  <a:pt x="417" y="15431"/>
                  <a:pt x="9371" y="14716"/>
                  <a:pt x="12692" y="14633"/>
                </a:cubicBezTo>
                <a:cubicBezTo>
                  <a:pt x="12942" y="14629"/>
                  <a:pt x="13161" y="14627"/>
                  <a:pt x="13341" y="14627"/>
                </a:cubicBezTo>
                <a:cubicBezTo>
                  <a:pt x="13701" y="14627"/>
                  <a:pt x="13907" y="14633"/>
                  <a:pt x="13907" y="14633"/>
                </a:cubicBezTo>
                <a:lnTo>
                  <a:pt x="21253" y="14633"/>
                </a:lnTo>
                <a:cubicBezTo>
                  <a:pt x="25218" y="14633"/>
                  <a:pt x="28528" y="11537"/>
                  <a:pt x="28683" y="7608"/>
                </a:cubicBezTo>
                <a:lnTo>
                  <a:pt x="28683" y="7596"/>
                </a:lnTo>
                <a:cubicBezTo>
                  <a:pt x="28683" y="7537"/>
                  <a:pt x="28683" y="7477"/>
                  <a:pt x="28683" y="7418"/>
                </a:cubicBezTo>
                <a:cubicBezTo>
                  <a:pt x="28683" y="7287"/>
                  <a:pt x="28683" y="7156"/>
                  <a:pt x="28683" y="7025"/>
                </a:cubicBezTo>
                <a:cubicBezTo>
                  <a:pt x="28683" y="7013"/>
                  <a:pt x="28683" y="6989"/>
                  <a:pt x="28683" y="6965"/>
                </a:cubicBezTo>
                <a:cubicBezTo>
                  <a:pt x="28492" y="3084"/>
                  <a:pt x="25289" y="0"/>
                  <a:pt x="21372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Praktik 2</a:t>
            </a: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4BA76F-5497-2CD2-CB10-814D9DC92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8983" y="2632672"/>
            <a:ext cx="1386840" cy="1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4928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Persiapkan</a:t>
            </a:r>
            <a:r>
              <a:rPr lang="en-US" dirty="0">
                <a:solidFill>
                  <a:schemeClr val="bg1"/>
                </a:solidFill>
              </a:rPr>
              <a:t> seluruh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instalasi, seperti :</a:t>
            </a:r>
          </a:p>
          <a:p>
            <a:r>
              <a:rPr lang="en-US" dirty="0">
                <a:solidFill>
                  <a:schemeClr val="bg1"/>
                </a:solidFill>
              </a:rPr>
              <a:t>       - Python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3.4 atau 3.5 (Downgrade)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       - Git</a:t>
            </a:r>
          </a:p>
          <a:p>
            <a:r>
              <a:rPr lang="en-ID" dirty="0">
                <a:solidFill>
                  <a:schemeClr val="bg1"/>
                </a:solidFill>
              </a:rPr>
              <a:t>       - Discord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791FB-7C66-DCE3-9870-38CB67250861}"/>
              </a:ext>
            </a:extLst>
          </p:cNvPr>
          <p:cNvSpPr txBox="1"/>
          <p:nvPr/>
        </p:nvSpPr>
        <p:spPr>
          <a:xfrm>
            <a:off x="1323239" y="2081784"/>
            <a:ext cx="1060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1.A..1 Instalasi python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3.5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https://www.python.org/downloads/</a:t>
            </a:r>
            <a:r>
              <a:rPr lang="en-US" dirty="0">
                <a:solidFill>
                  <a:schemeClr val="bg1"/>
                </a:solidFill>
              </a:rPr>
              <a:t>, lalu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yang sesuai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5988-4D89-5287-FE83-E9078229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28" y="2601051"/>
            <a:ext cx="8604504" cy="35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4928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Persiapkan</a:t>
            </a:r>
            <a:r>
              <a:rPr lang="en-US" dirty="0">
                <a:solidFill>
                  <a:schemeClr val="bg1"/>
                </a:solidFill>
              </a:rPr>
              <a:t> seluruh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instalasi, seperti :</a:t>
            </a:r>
          </a:p>
          <a:p>
            <a:r>
              <a:rPr lang="en-US" dirty="0">
                <a:solidFill>
                  <a:schemeClr val="bg1"/>
                </a:solidFill>
              </a:rPr>
              <a:t>       - Python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3.4 atau 3.5 (Downgrade)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       - Git</a:t>
            </a:r>
          </a:p>
          <a:p>
            <a:r>
              <a:rPr lang="en-ID" dirty="0">
                <a:solidFill>
                  <a:schemeClr val="bg1"/>
                </a:solidFill>
              </a:rPr>
              <a:t>       - Discord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791FB-7C66-DCE3-9870-38CB67250861}"/>
              </a:ext>
            </a:extLst>
          </p:cNvPr>
          <p:cNvSpPr txBox="1"/>
          <p:nvPr/>
        </p:nvSpPr>
        <p:spPr>
          <a:xfrm>
            <a:off x="1323239" y="2081784"/>
            <a:ext cx="6367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1.B.1. Instalasi Git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https://git-scm.com/downloads</a:t>
            </a:r>
            <a:r>
              <a:rPr lang="en-US" dirty="0">
                <a:solidFill>
                  <a:schemeClr val="bg1"/>
                </a:solidFill>
              </a:rPr>
              <a:t> , </a:t>
            </a:r>
          </a:p>
          <a:p>
            <a:r>
              <a:rPr lang="en-US" dirty="0">
                <a:solidFill>
                  <a:schemeClr val="bg1"/>
                </a:solidFill>
              </a:rPr>
              <a:t>lalu buat akun pada halaman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https://github.com/join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5988-4D89-5287-FE83-E90782296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328" y="2940296"/>
            <a:ext cx="8604504" cy="28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4928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Persiapkan</a:t>
            </a:r>
            <a:r>
              <a:rPr lang="en-US" dirty="0">
                <a:solidFill>
                  <a:schemeClr val="bg1"/>
                </a:solidFill>
              </a:rPr>
              <a:t> seluruh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instalasi, seperti :</a:t>
            </a:r>
          </a:p>
          <a:p>
            <a:r>
              <a:rPr lang="en-US" dirty="0">
                <a:solidFill>
                  <a:schemeClr val="bg1"/>
                </a:solidFill>
              </a:rPr>
              <a:t>       - Python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3.4 atau 3.5 (Downgrade)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       - Git</a:t>
            </a:r>
          </a:p>
          <a:p>
            <a:r>
              <a:rPr lang="en-ID" dirty="0">
                <a:solidFill>
                  <a:schemeClr val="bg1"/>
                </a:solidFill>
              </a:rPr>
              <a:t>       - Discord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791FB-7C66-DCE3-9870-38CB67250861}"/>
              </a:ext>
            </a:extLst>
          </p:cNvPr>
          <p:cNvSpPr txBox="1"/>
          <p:nvPr/>
        </p:nvSpPr>
        <p:spPr>
          <a:xfrm>
            <a:off x="1323239" y="2081784"/>
            <a:ext cx="8693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1.C.1. Buat akun discord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https://discord.com/</a:t>
            </a:r>
            <a:r>
              <a:rPr lang="en-US" dirty="0">
                <a:solidFill>
                  <a:schemeClr val="bg1"/>
                </a:solidFill>
              </a:rPr>
              <a:t> , </a:t>
            </a:r>
          </a:p>
          <a:p>
            <a:r>
              <a:rPr lang="en-US" dirty="0">
                <a:solidFill>
                  <a:schemeClr val="bg1"/>
                </a:solidFill>
              </a:rPr>
              <a:t>lalu buat server app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halaman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https://discord.com/developers/docs/getting-started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5988-4D89-5287-FE83-E90782296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944" y="2940296"/>
            <a:ext cx="8205271" cy="28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4928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Persiapkan</a:t>
            </a:r>
            <a:r>
              <a:rPr lang="en-US" dirty="0">
                <a:solidFill>
                  <a:schemeClr val="bg1"/>
                </a:solidFill>
              </a:rPr>
              <a:t> seluruh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instalasi, seperti :</a:t>
            </a:r>
          </a:p>
          <a:p>
            <a:r>
              <a:rPr lang="en-US" dirty="0">
                <a:solidFill>
                  <a:schemeClr val="bg1"/>
                </a:solidFill>
              </a:rPr>
              <a:t>       - Python </a:t>
            </a:r>
            <a:r>
              <a:rPr lang="en-US" dirty="0" err="1">
                <a:solidFill>
                  <a:schemeClr val="bg1"/>
                </a:solidFill>
              </a:rPr>
              <a:t>versi</a:t>
            </a:r>
            <a:r>
              <a:rPr lang="en-US" dirty="0">
                <a:solidFill>
                  <a:schemeClr val="bg1"/>
                </a:solidFill>
              </a:rPr>
              <a:t> 3.4 atau 3.5 (Downgrade)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       - Git</a:t>
            </a:r>
          </a:p>
          <a:p>
            <a:r>
              <a:rPr lang="en-ID" dirty="0">
                <a:solidFill>
                  <a:schemeClr val="bg1"/>
                </a:solidFill>
              </a:rPr>
              <a:t>       - Discord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791FB-7C66-DCE3-9870-38CB67250861}"/>
              </a:ext>
            </a:extLst>
          </p:cNvPr>
          <p:cNvSpPr txBox="1"/>
          <p:nvPr/>
        </p:nvSpPr>
        <p:spPr>
          <a:xfrm>
            <a:off x="1323239" y="2081784"/>
            <a:ext cx="704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1.C.2. Setelah server app berhasil dibuat,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menu bot lalu </a:t>
            </a:r>
            <a:r>
              <a:rPr lang="en-US" dirty="0" err="1">
                <a:solidFill>
                  <a:schemeClr val="bg1"/>
                </a:solidFill>
              </a:rPr>
              <a:t>salin</a:t>
            </a:r>
            <a:r>
              <a:rPr lang="en-US" dirty="0">
                <a:solidFill>
                  <a:schemeClr val="bg1"/>
                </a:solidFill>
              </a:rPr>
              <a:t>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65988-4D89-5287-FE83-E90782296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92"/>
          <a:stretch/>
        </p:blipFill>
        <p:spPr>
          <a:xfrm>
            <a:off x="1415768" y="2714606"/>
            <a:ext cx="9063256" cy="33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11126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Buka command prompt dengan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tekan</a:t>
            </a:r>
            <a:r>
              <a:rPr lang="en-US" dirty="0">
                <a:solidFill>
                  <a:schemeClr val="bg1"/>
                </a:solidFill>
              </a:rPr>
              <a:t> windows + r, lalu </a:t>
            </a:r>
            <a:r>
              <a:rPr lang="en-US" dirty="0" err="1">
                <a:solidFill>
                  <a:schemeClr val="bg1"/>
                </a:solidFill>
              </a:rPr>
              <a:t>ketikkan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cmd</a:t>
            </a:r>
            <a:r>
              <a:rPr lang="en-US" dirty="0">
                <a:solidFill>
                  <a:schemeClr val="bg1"/>
                </a:solidFill>
              </a:rPr>
              <a:t>”. </a:t>
            </a:r>
            <a:r>
              <a:rPr lang="en-US" dirty="0" err="1">
                <a:solidFill>
                  <a:schemeClr val="bg1"/>
                </a:solidFill>
              </a:rPr>
              <a:t>Kemudian</a:t>
            </a:r>
            <a:r>
              <a:rPr lang="en-US" dirty="0">
                <a:solidFill>
                  <a:schemeClr val="bg1"/>
                </a:solidFill>
              </a:rPr>
              <a:t> enter.</a:t>
            </a:r>
          </a:p>
          <a:p>
            <a:r>
              <a:rPr lang="en-US" dirty="0" err="1">
                <a:solidFill>
                  <a:schemeClr val="bg1"/>
                </a:solidFill>
              </a:rPr>
              <a:t>Arahkan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direktori</a:t>
            </a:r>
            <a:r>
              <a:rPr lang="en-US" dirty="0">
                <a:solidFill>
                  <a:schemeClr val="bg1"/>
                </a:solidFill>
              </a:rPr>
              <a:t> sesuai dengan </a:t>
            </a:r>
            <a:r>
              <a:rPr lang="en-US" dirty="0" err="1">
                <a:solidFill>
                  <a:schemeClr val="bg1"/>
                </a:solidFill>
              </a:rPr>
              <a:t>keinginan</a:t>
            </a:r>
            <a:r>
              <a:rPr lang="en-US" dirty="0">
                <a:solidFill>
                  <a:schemeClr val="bg1"/>
                </a:solidFill>
              </a:rPr>
              <a:t>, lalu </a:t>
            </a:r>
            <a:r>
              <a:rPr lang="en-US" dirty="0" err="1">
                <a:solidFill>
                  <a:schemeClr val="bg1"/>
                </a:solidFill>
              </a:rPr>
              <a:t>ketikkan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perintah</a:t>
            </a:r>
            <a:r>
              <a:rPr lang="en-US" dirty="0">
                <a:solidFill>
                  <a:schemeClr val="bg1"/>
                </a:solidFill>
              </a:rPr>
              <a:t> git clone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https://github.com/CedArctic/Chimera.git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Kemudian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tekan</a:t>
            </a:r>
            <a:r>
              <a:rPr lang="en-US" dirty="0">
                <a:solidFill>
                  <a:schemeClr val="bg1"/>
                </a:solidFill>
              </a:rPr>
              <a:t> enter. </a:t>
            </a:r>
            <a:r>
              <a:rPr lang="en-US" dirty="0" err="1">
                <a:solidFill>
                  <a:schemeClr val="bg1"/>
                </a:solidFill>
              </a:rPr>
              <a:t>Tunggu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hingga</a:t>
            </a:r>
            <a:r>
              <a:rPr lang="en-US" dirty="0">
                <a:solidFill>
                  <a:schemeClr val="bg1"/>
                </a:solidFill>
              </a:rPr>
              <a:t> proses cloning selesai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1732216"/>
            <a:ext cx="100869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655D-0685-7D29-6719-FE006AE1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365125"/>
            <a:ext cx="10778067" cy="910519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Pemantik</a:t>
            </a:r>
            <a:r>
              <a:rPr lang="en-US" dirty="0"/>
              <a:t> TIK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E1705-CFEA-5BD4-8DFD-7ED2AB5D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417983"/>
            <a:ext cx="10942983" cy="50748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 &amp; deep learning </a:t>
            </a:r>
            <a:r>
              <a:rPr lang="en-US" dirty="0" err="1">
                <a:solidFill>
                  <a:schemeClr val="bg1"/>
                </a:solidFill>
              </a:rPr>
              <a:t>meningkatkan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deteksi</a:t>
            </a:r>
            <a:r>
              <a:rPr lang="en-US" dirty="0">
                <a:solidFill>
                  <a:schemeClr val="bg1"/>
                </a:solidFill>
              </a:rPr>
              <a:t> &amp; diagnosis Covid-19 </a:t>
            </a:r>
          </a:p>
          <a:p>
            <a:r>
              <a:rPr lang="en-US" dirty="0">
                <a:solidFill>
                  <a:schemeClr val="bg1"/>
                </a:solidFill>
              </a:rPr>
              <a:t>Big data </a:t>
            </a:r>
            <a:r>
              <a:rPr lang="en-US" dirty="0" err="1">
                <a:solidFill>
                  <a:schemeClr val="bg1"/>
                </a:solidFill>
              </a:rPr>
              <a:t>membantu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kebijakan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Konsultasi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dokter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jauh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Vaksin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diciptakan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kecepatan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pernah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sebelumnya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6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10 </a:t>
            </a:r>
            <a:r>
              <a:rPr lang="en-US" dirty="0" err="1">
                <a:solidFill>
                  <a:schemeClr val="bg1"/>
                </a:solidFill>
              </a:rPr>
              <a:t>manusia</a:t>
            </a:r>
            <a:r>
              <a:rPr lang="en-US" dirty="0">
                <a:solidFill>
                  <a:schemeClr val="bg1"/>
                </a:solidFill>
              </a:rPr>
              <a:t> di dunia </a:t>
            </a:r>
            <a:r>
              <a:rPr lang="en-US" dirty="0" err="1">
                <a:solidFill>
                  <a:schemeClr val="bg1"/>
                </a:solidFill>
              </a:rPr>
              <a:t>hari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internet</a:t>
            </a:r>
          </a:p>
          <a:p>
            <a:r>
              <a:rPr lang="en-US" dirty="0">
                <a:solidFill>
                  <a:schemeClr val="bg1"/>
                </a:solidFill>
              </a:rPr>
              <a:t>40%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jam </a:t>
            </a:r>
            <a:r>
              <a:rPr lang="en-US" dirty="0" err="1">
                <a:solidFill>
                  <a:schemeClr val="bg1"/>
                </a:solidFill>
              </a:rPr>
              <a:t>bangun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manusia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internet</a:t>
            </a:r>
          </a:p>
          <a:p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mengambang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udara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Web </a:t>
            </a:r>
            <a:r>
              <a:rPr lang="en-US" dirty="0" err="1">
                <a:solidFill>
                  <a:schemeClr val="bg1"/>
                </a:solidFill>
              </a:rPr>
              <a:t>muncuk</a:t>
            </a:r>
            <a:r>
              <a:rPr lang="en-US" dirty="0">
                <a:solidFill>
                  <a:schemeClr val="bg1"/>
                </a:solidFill>
              </a:rPr>
              <a:t> di dunia </a:t>
            </a:r>
            <a:r>
              <a:rPr lang="en-US" dirty="0" err="1">
                <a:solidFill>
                  <a:schemeClr val="bg1"/>
                </a:solidFill>
              </a:rPr>
              <a:t>nyata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77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1015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Setelah Chimera berhasil di cloning,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setup.bat lalu double-click. Program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otomatis </a:t>
            </a:r>
            <a:r>
              <a:rPr lang="en-US" dirty="0" err="1">
                <a:solidFill>
                  <a:schemeClr val="bg1"/>
                </a:solidFill>
              </a:rPr>
              <a:t>menginstall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Requirement yang </a:t>
            </a:r>
            <a:r>
              <a:rPr lang="en-US" dirty="0" err="1">
                <a:solidFill>
                  <a:schemeClr val="bg1"/>
                </a:solidFill>
              </a:rPr>
              <a:t>dibutuhkan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732216"/>
            <a:ext cx="100869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9541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Buka folder tempat </a:t>
            </a:r>
            <a:r>
              <a:rPr lang="en-US" dirty="0" err="1">
                <a:solidFill>
                  <a:schemeClr val="bg1"/>
                </a:solidFill>
              </a:rPr>
              <a:t>anda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mengkloning</a:t>
            </a:r>
            <a:r>
              <a:rPr lang="en-US" dirty="0">
                <a:solidFill>
                  <a:schemeClr val="bg1"/>
                </a:solidFill>
              </a:rPr>
              <a:t> chimera, cari file “env”. Lalu </a:t>
            </a:r>
            <a:r>
              <a:rPr lang="en-US" dirty="0" err="1">
                <a:solidFill>
                  <a:schemeClr val="bg1"/>
                </a:solidFill>
              </a:rPr>
              <a:t>buka</a:t>
            </a:r>
            <a:r>
              <a:rPr lang="en-US" dirty="0">
                <a:solidFill>
                  <a:schemeClr val="bg1"/>
                </a:solidFill>
              </a:rPr>
              <a:t> menggunakan notepad.</a:t>
            </a:r>
          </a:p>
          <a:p>
            <a:r>
              <a:rPr lang="en-US" dirty="0">
                <a:solidFill>
                  <a:schemeClr val="bg1"/>
                </a:solidFill>
              </a:rPr>
              <a:t>Setelah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masukkan</a:t>
            </a:r>
            <a:r>
              <a:rPr lang="en-US" dirty="0">
                <a:solidFill>
                  <a:schemeClr val="bg1"/>
                </a:solidFill>
              </a:rPr>
              <a:t> token yang sudah </a:t>
            </a:r>
            <a:r>
              <a:rPr lang="en-US" dirty="0" err="1">
                <a:solidFill>
                  <a:schemeClr val="bg1"/>
                </a:solidFill>
              </a:rPr>
              <a:t>dicopy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bot app discord pada langkah 1.C.2. lalu </a:t>
            </a:r>
            <a:r>
              <a:rPr lang="en-US" dirty="0" err="1">
                <a:solidFill>
                  <a:schemeClr val="bg1"/>
                </a:solidFill>
              </a:rPr>
              <a:t>simpan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highlight>
                  <a:srgbClr val="FFFF00"/>
                </a:highlight>
              </a:rPr>
              <a:t>Perhatikan</a:t>
            </a:r>
            <a:r>
              <a:rPr lang="en-US" dirty="0">
                <a:highlight>
                  <a:srgbClr val="FFFF00"/>
                </a:highlight>
              </a:rPr>
              <a:t> : [ DISCORD_BOT_TOKEN=masukan token]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040" y="2034668"/>
            <a:ext cx="10086975" cy="39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8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535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Setelah env berhasil </a:t>
            </a:r>
            <a:r>
              <a:rPr lang="en-US" dirty="0" err="1">
                <a:solidFill>
                  <a:schemeClr val="bg1"/>
                </a:solidFill>
              </a:rPr>
              <a:t>disimpan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jalankan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chimera.pyw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4403" y="2034668"/>
            <a:ext cx="8728249" cy="39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915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Setelah </a:t>
            </a:r>
            <a:r>
              <a:rPr lang="en-US" dirty="0" err="1">
                <a:solidFill>
                  <a:schemeClr val="bg1"/>
                </a:solidFill>
              </a:rPr>
              <a:t>chimera.pyw</a:t>
            </a:r>
            <a:r>
              <a:rPr lang="en-US" dirty="0">
                <a:solidFill>
                  <a:schemeClr val="bg1"/>
                </a:solidFill>
              </a:rPr>
              <a:t>. Berhasil </a:t>
            </a:r>
            <a:r>
              <a:rPr lang="en-US" dirty="0" err="1">
                <a:solidFill>
                  <a:schemeClr val="bg1"/>
                </a:solidFill>
              </a:rPr>
              <a:t>dijalankan</a:t>
            </a:r>
            <a:r>
              <a:rPr lang="en-US" dirty="0">
                <a:solidFill>
                  <a:schemeClr val="bg1"/>
                </a:solidFill>
              </a:rPr>
              <a:t>, maka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muncul icon bot dibagian kanan taskbar.</a:t>
            </a:r>
          </a:p>
          <a:p>
            <a:r>
              <a:rPr lang="en-US" dirty="0">
                <a:solidFill>
                  <a:schemeClr val="bg1"/>
                </a:solidFill>
              </a:rPr>
              <a:t>Klik icon, lalu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connect. </a:t>
            </a:r>
            <a:r>
              <a:rPr lang="en-US" dirty="0" err="1">
                <a:solidFill>
                  <a:schemeClr val="bg1"/>
                </a:solidFill>
              </a:rPr>
              <a:t>Kemudian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hubungkan</a:t>
            </a:r>
            <a:r>
              <a:rPr lang="en-US" dirty="0">
                <a:solidFill>
                  <a:schemeClr val="bg1"/>
                </a:solidFill>
              </a:rPr>
              <a:t> dengan discord.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4" t="77004"/>
          <a:stretch/>
        </p:blipFill>
        <p:spPr>
          <a:xfrm>
            <a:off x="1289304" y="1931849"/>
            <a:ext cx="8924596" cy="36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18EA6-E6D2-E85E-AF33-8B88059078E5}"/>
              </a:ext>
            </a:extLst>
          </p:cNvPr>
          <p:cNvSpPr txBox="1"/>
          <p:nvPr/>
        </p:nvSpPr>
        <p:spPr>
          <a:xfrm>
            <a:off x="955040" y="731520"/>
            <a:ext cx="9807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7. Setelah chimera berhasil </a:t>
            </a:r>
            <a:r>
              <a:rPr lang="en-US" dirty="0" err="1">
                <a:solidFill>
                  <a:schemeClr val="bg1"/>
                </a:solidFill>
              </a:rPr>
              <a:t>terkoneksi</a:t>
            </a:r>
            <a:r>
              <a:rPr lang="en-US" dirty="0">
                <a:solidFill>
                  <a:schemeClr val="bg1"/>
                </a:solidFill>
              </a:rPr>
              <a:t> dengan discord, maka hasilnya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seperti gambar dibawah ini.</a:t>
            </a:r>
          </a:p>
          <a:p>
            <a:r>
              <a:rPr lang="en-US" dirty="0" err="1">
                <a:solidFill>
                  <a:schemeClr val="bg1"/>
                </a:solidFill>
              </a:rPr>
              <a:t>Kemudian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bisa menggunakan </a:t>
            </a:r>
            <a:r>
              <a:rPr lang="en-US" dirty="0" err="1">
                <a:solidFill>
                  <a:schemeClr val="bg1"/>
                </a:solidFill>
              </a:rPr>
              <a:t>beragam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perintah</a:t>
            </a:r>
            <a:r>
              <a:rPr lang="en-US" dirty="0">
                <a:solidFill>
                  <a:schemeClr val="bg1"/>
                </a:solidFill>
              </a:rPr>
              <a:t> untuk </a:t>
            </a:r>
            <a:r>
              <a:rPr lang="en-US" dirty="0" err="1">
                <a:solidFill>
                  <a:schemeClr val="bg1"/>
                </a:solidFill>
              </a:rPr>
              <a:t>mengontrol</a:t>
            </a:r>
            <a:r>
              <a:rPr lang="en-US" dirty="0">
                <a:solidFill>
                  <a:schemeClr val="bg1"/>
                </a:solidFill>
              </a:rPr>
              <a:t> laptop/host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jarak jauh.</a:t>
            </a:r>
          </a:p>
          <a:p>
            <a:r>
              <a:rPr lang="en-US" dirty="0">
                <a:solidFill>
                  <a:schemeClr val="bg1"/>
                </a:solidFill>
              </a:rPr>
              <a:t>Seperti </a:t>
            </a:r>
            <a:r>
              <a:rPr lang="en-US" dirty="0" err="1">
                <a:solidFill>
                  <a:schemeClr val="bg1"/>
                </a:solidFill>
              </a:rPr>
              <a:t>perintah</a:t>
            </a:r>
            <a:r>
              <a:rPr lang="en-US" dirty="0">
                <a:solidFill>
                  <a:schemeClr val="bg1"/>
                </a:solidFill>
              </a:rPr>
              <a:t> !Screenshot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59729-5FC4-C84B-43E3-95D2AEEE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2" b="20092"/>
          <a:stretch/>
        </p:blipFill>
        <p:spPr>
          <a:xfrm>
            <a:off x="1060704" y="1751691"/>
            <a:ext cx="10597896" cy="43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7BA6B-11D6-AD68-1D45-25C6C46B4F0A}"/>
              </a:ext>
            </a:extLst>
          </p:cNvPr>
          <p:cNvSpPr txBox="1"/>
          <p:nvPr/>
        </p:nvSpPr>
        <p:spPr>
          <a:xfrm>
            <a:off x="355104" y="4272677"/>
            <a:ext cx="43047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SIAPKAN 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generasi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muda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(SMK)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berkontribusi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terhubung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terotomatisasi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Hari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menjelajahi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integrasi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pengontrolan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tersistem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kunci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mencapai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ID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4A8A6-753B-51B9-1591-FBF94CF217C3}"/>
              </a:ext>
            </a:extLst>
          </p:cNvPr>
          <p:cNvSpPr txBox="1"/>
          <p:nvPr/>
        </p:nvSpPr>
        <p:spPr>
          <a:xfrm>
            <a:off x="5093673" y="352775"/>
            <a:ext cx="2004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OVERVIEW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72EF0-6FC2-77DB-8053-3C37122CDE1D}"/>
              </a:ext>
            </a:extLst>
          </p:cNvPr>
          <p:cNvSpPr txBox="1"/>
          <p:nvPr/>
        </p:nvSpPr>
        <p:spPr>
          <a:xfrm>
            <a:off x="7858507" y="1337600"/>
            <a:ext cx="41905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pengontrolan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tersistem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Otomatisasi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sarana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interaktif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relevan</a:t>
            </a:r>
            <a:endParaRPr lang="en-ID" sz="2000" b="0" i="0" dirty="0">
              <a:solidFill>
                <a:srgbClr val="D1D5D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Integrasi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endParaRPr lang="en-ID" sz="2000" dirty="0">
              <a:solidFill>
                <a:srgbClr val="D1D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dampak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lingkungan</a:t>
            </a:r>
            <a:endParaRPr lang="en-ID" sz="2000" dirty="0">
              <a:solidFill>
                <a:srgbClr val="D1D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Kehidupan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berkelanjutan</a:t>
            </a:r>
            <a:endParaRPr lang="en-ID" sz="2000" dirty="0">
              <a:solidFill>
                <a:srgbClr val="D1D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9 Penemuan Baru Teknologi Luar Biasa dalam Kehidupan Manusia">
            <a:extLst>
              <a:ext uri="{FF2B5EF4-FFF2-40B4-BE49-F238E27FC236}">
                <a16:creationId xmlns:a16="http://schemas.microsoft.com/office/drawing/2014/main" id="{54E71111-E490-A57D-B0DF-76E2BC086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8" r="62731"/>
          <a:stretch/>
        </p:blipFill>
        <p:spPr bwMode="auto">
          <a:xfrm>
            <a:off x="-874080" y="0"/>
            <a:ext cx="5533901" cy="40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536CD-1B1F-02CB-C771-DD36CFD9CB49}"/>
              </a:ext>
            </a:extLst>
          </p:cNvPr>
          <p:cNvSpPr txBox="1"/>
          <p:nvPr/>
        </p:nvSpPr>
        <p:spPr>
          <a:xfrm>
            <a:off x="507504" y="491556"/>
            <a:ext cx="4304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Data Analyst,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Machine Learning Specialist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Big Data Specialist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Information Technology Services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App Developer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Operation Managers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Social Media Strategist</a:t>
            </a:r>
          </a:p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</a:rPr>
              <a:t>Growth Hacker</a:t>
            </a:r>
          </a:p>
        </p:txBody>
      </p:sp>
      <p:pic>
        <p:nvPicPr>
          <p:cNvPr id="10" name="Picture 2" descr="Premium Space 3D Illustration pack from Science &amp; Technology 3D  Illustrations">
            <a:extLst>
              <a:ext uri="{FF2B5EF4-FFF2-40B4-BE49-F238E27FC236}">
                <a16:creationId xmlns:a16="http://schemas.microsoft.com/office/drawing/2014/main" id="{A0B0AED5-27F1-A829-DDA0-1B2E6DFC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89" y="320253"/>
            <a:ext cx="6660145" cy="66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61AE0-F485-860D-A69E-077EA0E781C2}"/>
              </a:ext>
            </a:extLst>
          </p:cNvPr>
          <p:cNvSpPr txBox="1"/>
          <p:nvPr/>
        </p:nvSpPr>
        <p:spPr>
          <a:xfrm>
            <a:off x="5550617" y="1614941"/>
            <a:ext cx="117648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4"/>
                </a:solidFill>
              </a:rPr>
              <a:t>TIK</a:t>
            </a:r>
            <a:endParaRPr lang="en-ID" sz="32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921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D4A8A6-753B-51B9-1591-FBF94CF217C3}"/>
              </a:ext>
            </a:extLst>
          </p:cNvPr>
          <p:cNvSpPr txBox="1"/>
          <p:nvPr/>
        </p:nvSpPr>
        <p:spPr>
          <a:xfrm>
            <a:off x="3529319" y="467075"/>
            <a:ext cx="3752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PERTANYAAN PEMAN</a:t>
            </a:r>
            <a:endParaRPr lang="en-ID" sz="32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72EF0-6FC2-77DB-8053-3C37122CDE1D}"/>
              </a:ext>
            </a:extLst>
          </p:cNvPr>
          <p:cNvSpPr txBox="1"/>
          <p:nvPr/>
        </p:nvSpPr>
        <p:spPr>
          <a:xfrm>
            <a:off x="260907" y="1615759"/>
            <a:ext cx="7842218" cy="280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5613" indent="-455613">
              <a:lnSpc>
                <a:spcPct val="150000"/>
              </a:lnSpc>
              <a:buAutoNum type="arabicPeriod"/>
            </a:pP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Bapak/Ibu,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TIK di SMK yang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diintegrasikan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0" i="0" dirty="0" err="1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Pengontrolan</a:t>
            </a:r>
            <a:r>
              <a:rPr lang="en-ID" sz="20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5613" indent="-455613">
              <a:lnSpc>
                <a:spcPct val="150000"/>
              </a:lnSpc>
              <a:buAutoNum type="arabicPeriod"/>
            </a:pP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aktifitas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TIK yang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diintegrasikan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pengontrolan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455613" indent="-455613">
              <a:lnSpc>
                <a:spcPct val="150000"/>
              </a:lnSpc>
              <a:buAutoNum type="arabicPeriod"/>
            </a:pP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mewujudkan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dipersiapkan</a:t>
            </a:r>
            <a:r>
              <a:rPr lang="en-ID" sz="20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oleh guru SMK</a:t>
            </a:r>
          </a:p>
        </p:txBody>
      </p:sp>
      <p:pic>
        <p:nvPicPr>
          <p:cNvPr id="10" name="Picture 2" descr="Premium Space 3D Illustration pack from Science &amp; Technology 3D  Illustrations">
            <a:extLst>
              <a:ext uri="{FF2B5EF4-FFF2-40B4-BE49-F238E27FC236}">
                <a16:creationId xmlns:a16="http://schemas.microsoft.com/office/drawing/2014/main" id="{A0B0AED5-27F1-A829-DDA0-1B2E6DFC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03" y="197855"/>
            <a:ext cx="6660145" cy="66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61AE0-F485-860D-A69E-077EA0E781C2}"/>
              </a:ext>
            </a:extLst>
          </p:cNvPr>
          <p:cNvSpPr txBox="1"/>
          <p:nvPr/>
        </p:nvSpPr>
        <p:spPr>
          <a:xfrm>
            <a:off x="9476830" y="1630047"/>
            <a:ext cx="1176489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accent4"/>
                </a:solidFill>
              </a:rPr>
              <a:t>TIK</a:t>
            </a:r>
            <a:endParaRPr lang="en-ID" sz="32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C15BB-BE5D-F77A-F688-57E6A5FD056D}"/>
              </a:ext>
            </a:extLst>
          </p:cNvPr>
          <p:cNvSpPr txBox="1"/>
          <p:nvPr/>
        </p:nvSpPr>
        <p:spPr>
          <a:xfrm>
            <a:off x="6926636" y="401320"/>
            <a:ext cx="117648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chemeClr val="accent4"/>
                </a:solidFill>
              </a:rPr>
              <a:t>TIK</a:t>
            </a:r>
            <a:endParaRPr lang="en-ID" sz="40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673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krokontroler] Sistem Kendali Bendungan Otomatis Berbasis IOT Android dan  WEB Full Project Download">
            <a:extLst>
              <a:ext uri="{FF2B5EF4-FFF2-40B4-BE49-F238E27FC236}">
                <a16:creationId xmlns:a16="http://schemas.microsoft.com/office/drawing/2014/main" id="{AC7091AE-57ED-F95F-C8CC-ABCEE0AD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0"/>
            <a:ext cx="9761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E8B7A5-6AF0-5876-F751-AE96BE27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88" y="5957888"/>
            <a:ext cx="5805486" cy="90487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 err="1"/>
              <a:t>Sistem</a:t>
            </a:r>
            <a:r>
              <a:rPr lang="en-US" sz="3600" b="1" dirty="0"/>
              <a:t> </a:t>
            </a:r>
            <a:r>
              <a:rPr lang="en-US" sz="3600" b="1" dirty="0" err="1"/>
              <a:t>Kontrol</a:t>
            </a:r>
            <a:r>
              <a:rPr lang="en-US" sz="3600" b="1" dirty="0"/>
              <a:t> </a:t>
            </a:r>
            <a:r>
              <a:rPr lang="en-US" sz="3600" b="1" dirty="0" err="1"/>
              <a:t>Berbasis</a:t>
            </a:r>
            <a:r>
              <a:rPr lang="en-US" sz="3600" b="1" dirty="0"/>
              <a:t> IoT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54158E-EA26-BC9E-D5E1-25DD186DE2B2}"/>
              </a:ext>
            </a:extLst>
          </p:cNvPr>
          <p:cNvSpPr txBox="1">
            <a:spLocks/>
          </p:cNvSpPr>
          <p:nvPr/>
        </p:nvSpPr>
        <p:spPr>
          <a:xfrm>
            <a:off x="2104233" y="366713"/>
            <a:ext cx="4167980" cy="66198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kendali</a:t>
            </a:r>
            <a:r>
              <a:rPr lang="en-US" b="1" dirty="0"/>
              <a:t> </a:t>
            </a:r>
            <a:r>
              <a:rPr lang="en-US" b="1" dirty="0" err="1"/>
              <a:t>bendungan</a:t>
            </a:r>
            <a:r>
              <a:rPr lang="en-US" b="1" dirty="0"/>
              <a:t> </a:t>
            </a:r>
            <a:r>
              <a:rPr lang="en-US" b="1" dirty="0" err="1"/>
              <a:t>otomatis</a:t>
            </a:r>
            <a:r>
              <a:rPr lang="en-US" b="1" dirty="0"/>
              <a:t> </a:t>
            </a:r>
            <a:r>
              <a:rPr lang="en-US" b="1" dirty="0" err="1"/>
              <a:t>berbasis</a:t>
            </a:r>
            <a:r>
              <a:rPr lang="en-US" b="1" dirty="0"/>
              <a:t> IoT Android &amp; Web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B247FFC-5E77-EE11-98D0-DD0C18019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2831" b="23984"/>
          <a:stretch/>
        </p:blipFill>
        <p:spPr bwMode="auto">
          <a:xfrm>
            <a:off x="2432051" y="3848980"/>
            <a:ext cx="4064000" cy="23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00381-17ED-A7E8-801C-30F0C07D1E6D}"/>
              </a:ext>
            </a:extLst>
          </p:cNvPr>
          <p:cNvSpPr txBox="1"/>
          <p:nvPr/>
        </p:nvSpPr>
        <p:spPr>
          <a:xfrm>
            <a:off x="0" y="6413927"/>
            <a:ext cx="6296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Sumber</a:t>
            </a:r>
            <a:r>
              <a:rPr lang="en-US" sz="1200" dirty="0"/>
              <a:t>: https://</a:t>
            </a:r>
            <a:r>
              <a:rPr lang="en-US" sz="1200" dirty="0" err="1"/>
              <a:t>www.smartcityindo.com</a:t>
            </a:r>
            <a:r>
              <a:rPr lang="en-US" sz="1200" dirty="0"/>
              <a:t>/2018/12/</a:t>
            </a:r>
            <a:r>
              <a:rPr lang="en-US" sz="1200" dirty="0" err="1"/>
              <a:t>mikrokontroler-sistem-kendali-bendungan.html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800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D4A8A6-753B-51B9-1591-FBF94CF217C3}"/>
              </a:ext>
            </a:extLst>
          </p:cNvPr>
          <p:cNvSpPr txBox="1"/>
          <p:nvPr/>
        </p:nvSpPr>
        <p:spPr>
          <a:xfrm>
            <a:off x="4868228" y="542832"/>
            <a:ext cx="2455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Section Break</a:t>
            </a:r>
            <a:endParaRPr lang="en-ID" sz="3200" dirty="0">
              <a:solidFill>
                <a:schemeClr val="bg1"/>
              </a:solidFill>
            </a:endParaRP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1E61711B-3575-1897-9353-5F582AC11694}"/>
              </a:ext>
            </a:extLst>
          </p:cNvPr>
          <p:cNvGrpSpPr/>
          <p:nvPr/>
        </p:nvGrpSpPr>
        <p:grpSpPr>
          <a:xfrm>
            <a:off x="1506376" y="1728652"/>
            <a:ext cx="2052416" cy="3096602"/>
            <a:chOff x="486524" y="1728652"/>
            <a:chExt cx="2052416" cy="30966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9520C6-1CF1-2B5B-8104-B1187CE30C25}"/>
                </a:ext>
              </a:extLst>
            </p:cNvPr>
            <p:cNvGrpSpPr/>
            <p:nvPr/>
          </p:nvGrpSpPr>
          <p:grpSpPr>
            <a:xfrm>
              <a:off x="486524" y="1728652"/>
              <a:ext cx="2052416" cy="3096602"/>
              <a:chOff x="667408" y="1532850"/>
              <a:chExt cx="1361836" cy="2054683"/>
            </a:xfrm>
          </p:grpSpPr>
          <p:grpSp>
            <p:nvGrpSpPr>
              <p:cNvPr id="7" name="Google Shape;459;p21">
                <a:extLst>
                  <a:ext uri="{FF2B5EF4-FFF2-40B4-BE49-F238E27FC236}">
                    <a16:creationId xmlns:a16="http://schemas.microsoft.com/office/drawing/2014/main" id="{77317687-57F2-026A-3438-E7C10FAAA76D}"/>
                  </a:ext>
                </a:extLst>
              </p:cNvPr>
              <p:cNvGrpSpPr/>
              <p:nvPr/>
            </p:nvGrpSpPr>
            <p:grpSpPr>
              <a:xfrm>
                <a:off x="682711" y="1532850"/>
                <a:ext cx="1330848" cy="2054683"/>
                <a:chOff x="1124671" y="1532850"/>
                <a:chExt cx="1330848" cy="2054683"/>
              </a:xfrm>
            </p:grpSpPr>
            <p:sp>
              <p:nvSpPr>
                <p:cNvPr id="10" name="Google Shape;460;p21">
                  <a:extLst>
                    <a:ext uri="{FF2B5EF4-FFF2-40B4-BE49-F238E27FC236}">
                      <a16:creationId xmlns:a16="http://schemas.microsoft.com/office/drawing/2014/main" id="{3BED4AF4-8949-B139-CF89-1D796BC54BFD}"/>
                    </a:ext>
                  </a:extLst>
                </p:cNvPr>
                <p:cNvSpPr/>
                <p:nvPr/>
              </p:nvSpPr>
              <p:spPr>
                <a:xfrm>
                  <a:off x="1125055" y="1791529"/>
                  <a:ext cx="1330464" cy="170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53138" extrusionOk="0">
                      <a:moveTo>
                        <a:pt x="2334" y="0"/>
                      </a:moveTo>
                      <a:cubicBezTo>
                        <a:pt x="1048" y="0"/>
                        <a:pt x="0" y="1036"/>
                        <a:pt x="0" y="2322"/>
                      </a:cubicBezTo>
                      <a:lnTo>
                        <a:pt x="0" y="50804"/>
                      </a:lnTo>
                      <a:cubicBezTo>
                        <a:pt x="0" y="50899"/>
                        <a:pt x="12" y="50983"/>
                        <a:pt x="12" y="51066"/>
                      </a:cubicBezTo>
                      <a:cubicBezTo>
                        <a:pt x="36" y="51280"/>
                        <a:pt x="96" y="51495"/>
                        <a:pt x="179" y="51697"/>
                      </a:cubicBezTo>
                      <a:cubicBezTo>
                        <a:pt x="524" y="52543"/>
                        <a:pt x="1358" y="53138"/>
                        <a:pt x="2334" y="53138"/>
                      </a:cubicBezTo>
                      <a:lnTo>
                        <a:pt x="39255" y="53138"/>
                      </a:lnTo>
                      <a:cubicBezTo>
                        <a:pt x="40541" y="53138"/>
                        <a:pt x="41577" y="52090"/>
                        <a:pt x="41577" y="50804"/>
                      </a:cubicBezTo>
                      <a:lnTo>
                        <a:pt x="41577" y="2322"/>
                      </a:lnTo>
                      <a:cubicBezTo>
                        <a:pt x="41577" y="1036"/>
                        <a:pt x="40541" y="0"/>
                        <a:pt x="392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461;p21">
                  <a:extLst>
                    <a:ext uri="{FF2B5EF4-FFF2-40B4-BE49-F238E27FC236}">
                      <a16:creationId xmlns:a16="http://schemas.microsoft.com/office/drawing/2014/main" id="{FF1A4AA3-22D5-4DCC-8FDE-5D8355AFD0E2}"/>
                    </a:ext>
                  </a:extLst>
                </p:cNvPr>
                <p:cNvSpPr/>
                <p:nvPr/>
              </p:nvSpPr>
              <p:spPr>
                <a:xfrm>
                  <a:off x="1125055" y="3383281"/>
                  <a:ext cx="1330464" cy="108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3394" extrusionOk="0">
                      <a:moveTo>
                        <a:pt x="0" y="1"/>
                      </a:moveTo>
                      <a:lnTo>
                        <a:pt x="0" y="1060"/>
                      </a:lnTo>
                      <a:cubicBezTo>
                        <a:pt x="0" y="1155"/>
                        <a:pt x="12" y="1239"/>
                        <a:pt x="12" y="1322"/>
                      </a:cubicBezTo>
                      <a:cubicBezTo>
                        <a:pt x="36" y="1536"/>
                        <a:pt x="96" y="1751"/>
                        <a:pt x="179" y="1953"/>
                      </a:cubicBezTo>
                      <a:cubicBezTo>
                        <a:pt x="524" y="2799"/>
                        <a:pt x="1358" y="3394"/>
                        <a:pt x="2334" y="3394"/>
                      </a:cubicBezTo>
                      <a:lnTo>
                        <a:pt x="39255" y="3394"/>
                      </a:lnTo>
                      <a:cubicBezTo>
                        <a:pt x="40541" y="3394"/>
                        <a:pt x="41577" y="2346"/>
                        <a:pt x="41577" y="1060"/>
                      </a:cubicBezTo>
                      <a:lnTo>
                        <a:pt x="41577" y="1"/>
                      </a:lnTo>
                      <a:cubicBezTo>
                        <a:pt x="41577" y="1286"/>
                        <a:pt x="40541" y="2322"/>
                        <a:pt x="39255" y="2322"/>
                      </a:cubicBezTo>
                      <a:lnTo>
                        <a:pt x="2334" y="2322"/>
                      </a:lnTo>
                      <a:cubicBezTo>
                        <a:pt x="1358" y="2322"/>
                        <a:pt x="524" y="1727"/>
                        <a:pt x="179" y="882"/>
                      </a:cubicBezTo>
                      <a:cubicBezTo>
                        <a:pt x="96" y="691"/>
                        <a:pt x="36" y="477"/>
                        <a:pt x="12" y="263"/>
                      </a:cubicBezTo>
                      <a:cubicBezTo>
                        <a:pt x="12" y="167"/>
                        <a:pt x="0" y="84"/>
                        <a:pt x="0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62;p21">
                  <a:extLst>
                    <a:ext uri="{FF2B5EF4-FFF2-40B4-BE49-F238E27FC236}">
                      <a16:creationId xmlns:a16="http://schemas.microsoft.com/office/drawing/2014/main" id="{DF5355D7-C0EE-9154-5499-B8D20CB21331}"/>
                    </a:ext>
                  </a:extLst>
                </p:cNvPr>
                <p:cNvSpPr/>
                <p:nvPr/>
              </p:nvSpPr>
              <p:spPr>
                <a:xfrm>
                  <a:off x="1125055" y="1757610"/>
                  <a:ext cx="917472" cy="4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1" h="14777" extrusionOk="0">
                      <a:moveTo>
                        <a:pt x="84" y="1"/>
                      </a:moveTo>
                      <a:cubicBezTo>
                        <a:pt x="60" y="167"/>
                        <a:pt x="48" y="322"/>
                        <a:pt x="36" y="489"/>
                      </a:cubicBezTo>
                      <a:cubicBezTo>
                        <a:pt x="12" y="727"/>
                        <a:pt x="0" y="965"/>
                        <a:pt x="0" y="1203"/>
                      </a:cubicBezTo>
                      <a:lnTo>
                        <a:pt x="0" y="13693"/>
                      </a:lnTo>
                      <a:lnTo>
                        <a:pt x="0" y="13967"/>
                      </a:lnTo>
                      <a:cubicBezTo>
                        <a:pt x="0" y="13967"/>
                        <a:pt x="0" y="14550"/>
                        <a:pt x="0" y="14776"/>
                      </a:cubicBezTo>
                      <a:cubicBezTo>
                        <a:pt x="1286" y="9716"/>
                        <a:pt x="9561" y="8835"/>
                        <a:pt x="12680" y="8764"/>
                      </a:cubicBezTo>
                      <a:cubicBezTo>
                        <a:pt x="12930" y="8756"/>
                        <a:pt x="13149" y="8753"/>
                        <a:pt x="13329" y="8753"/>
                      </a:cubicBezTo>
                      <a:cubicBezTo>
                        <a:pt x="13689" y="8753"/>
                        <a:pt x="13895" y="8764"/>
                        <a:pt x="13895" y="8764"/>
                      </a:cubicBezTo>
                      <a:lnTo>
                        <a:pt x="21241" y="8764"/>
                      </a:lnTo>
                      <a:cubicBezTo>
                        <a:pt x="25265" y="8764"/>
                        <a:pt x="28623" y="5311"/>
                        <a:pt x="28671" y="977"/>
                      </a:cubicBezTo>
                      <a:cubicBezTo>
                        <a:pt x="28671" y="846"/>
                        <a:pt x="28671" y="715"/>
                        <a:pt x="28671" y="584"/>
                      </a:cubicBezTo>
                      <a:lnTo>
                        <a:pt x="28671" y="572"/>
                      </a:lnTo>
                      <a:cubicBezTo>
                        <a:pt x="28671" y="548"/>
                        <a:pt x="28671" y="513"/>
                        <a:pt x="28671" y="489"/>
                      </a:cubicBezTo>
                      <a:cubicBezTo>
                        <a:pt x="28659" y="394"/>
                        <a:pt x="28659" y="298"/>
                        <a:pt x="28647" y="215"/>
                      </a:cubicBezTo>
                      <a:cubicBezTo>
                        <a:pt x="28647" y="144"/>
                        <a:pt x="28635" y="72"/>
                        <a:pt x="28635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63;p21">
                  <a:extLst>
                    <a:ext uri="{FF2B5EF4-FFF2-40B4-BE49-F238E27FC236}">
                      <a16:creationId xmlns:a16="http://schemas.microsoft.com/office/drawing/2014/main" id="{E3F9A3F8-B7CB-0A29-9408-AA32EE3343A5}"/>
                    </a:ext>
                  </a:extLst>
                </p:cNvPr>
                <p:cNvSpPr/>
                <p:nvPr/>
              </p:nvSpPr>
              <p:spPr>
                <a:xfrm>
                  <a:off x="1124671" y="1532850"/>
                  <a:ext cx="917856" cy="67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3" h="20979" extrusionOk="0">
                      <a:moveTo>
                        <a:pt x="7644" y="0"/>
                      </a:moveTo>
                      <a:cubicBezTo>
                        <a:pt x="3656" y="0"/>
                        <a:pt x="381" y="3060"/>
                        <a:pt x="48" y="6965"/>
                      </a:cubicBezTo>
                      <a:cubicBezTo>
                        <a:pt x="24" y="7179"/>
                        <a:pt x="12" y="7406"/>
                        <a:pt x="12" y="7632"/>
                      </a:cubicBezTo>
                      <a:lnTo>
                        <a:pt x="12" y="20717"/>
                      </a:lnTo>
                      <a:cubicBezTo>
                        <a:pt x="12" y="20800"/>
                        <a:pt x="0" y="20895"/>
                        <a:pt x="12" y="20979"/>
                      </a:cubicBezTo>
                      <a:cubicBezTo>
                        <a:pt x="417" y="15431"/>
                        <a:pt x="9371" y="14716"/>
                        <a:pt x="12692" y="14633"/>
                      </a:cubicBezTo>
                      <a:cubicBezTo>
                        <a:pt x="12942" y="14629"/>
                        <a:pt x="13161" y="14627"/>
                        <a:pt x="13341" y="14627"/>
                      </a:cubicBezTo>
                      <a:cubicBezTo>
                        <a:pt x="13701" y="14627"/>
                        <a:pt x="13907" y="14633"/>
                        <a:pt x="13907" y="14633"/>
                      </a:cubicBezTo>
                      <a:lnTo>
                        <a:pt x="21253" y="14633"/>
                      </a:lnTo>
                      <a:cubicBezTo>
                        <a:pt x="25218" y="14633"/>
                        <a:pt x="28528" y="11537"/>
                        <a:pt x="28683" y="7608"/>
                      </a:cubicBezTo>
                      <a:lnTo>
                        <a:pt x="28683" y="7596"/>
                      </a:lnTo>
                      <a:cubicBezTo>
                        <a:pt x="28683" y="7537"/>
                        <a:pt x="28683" y="7477"/>
                        <a:pt x="28683" y="7418"/>
                      </a:cubicBezTo>
                      <a:cubicBezTo>
                        <a:pt x="28683" y="7287"/>
                        <a:pt x="28683" y="7156"/>
                        <a:pt x="28683" y="7025"/>
                      </a:cubicBezTo>
                      <a:cubicBezTo>
                        <a:pt x="28683" y="7013"/>
                        <a:pt x="28683" y="6989"/>
                        <a:pt x="28683" y="6965"/>
                      </a:cubicBezTo>
                      <a:cubicBezTo>
                        <a:pt x="28492" y="3084"/>
                        <a:pt x="25289" y="0"/>
                        <a:pt x="2137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2286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Section 1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4" name="Google Shape;464;p21">
                  <a:extLst>
                    <a:ext uri="{FF2B5EF4-FFF2-40B4-BE49-F238E27FC236}">
                      <a16:creationId xmlns:a16="http://schemas.microsoft.com/office/drawing/2014/main" id="{84F30271-E5D2-71C4-84A2-EB9A7BF5BD09}"/>
                    </a:ext>
                  </a:extLst>
                </p:cNvPr>
                <p:cNvSpPr/>
                <p:nvPr/>
              </p:nvSpPr>
              <p:spPr>
                <a:xfrm>
                  <a:off x="1197821" y="3491853"/>
                  <a:ext cx="1185312" cy="9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1" h="2990" extrusionOk="0">
                      <a:moveTo>
                        <a:pt x="0" y="1"/>
                      </a:moveTo>
                      <a:cubicBezTo>
                        <a:pt x="0" y="1656"/>
                        <a:pt x="1334" y="2989"/>
                        <a:pt x="2989" y="2989"/>
                      </a:cubicBezTo>
                      <a:lnTo>
                        <a:pt x="34040" y="2989"/>
                      </a:lnTo>
                      <a:cubicBezTo>
                        <a:pt x="35695" y="2989"/>
                        <a:pt x="37041" y="1656"/>
                        <a:pt x="37041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CC6ECF-ACDA-8432-7FAF-26042F955241}"/>
                  </a:ext>
                </a:extLst>
              </p:cNvPr>
              <p:cNvSpPr txBox="1"/>
              <p:nvPr/>
            </p:nvSpPr>
            <p:spPr>
              <a:xfrm>
                <a:off x="667408" y="3005388"/>
                <a:ext cx="1361836" cy="34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Konsep Remote Control 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Dekstop</a:t>
                </a:r>
                <a:endParaRPr kumimoji="0" lang="en-ID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4119" name="Picture 4118">
              <a:extLst>
                <a:ext uri="{FF2B5EF4-FFF2-40B4-BE49-F238E27FC236}">
                  <a16:creationId xmlns:a16="http://schemas.microsoft.com/office/drawing/2014/main" id="{608C52C7-BB12-8213-97AC-F0C11469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762" y="2579684"/>
              <a:ext cx="1307939" cy="1307939"/>
            </a:xfrm>
            <a:prstGeom prst="rect">
              <a:avLst/>
            </a:prstGeom>
          </p:spPr>
        </p:pic>
      </p:grpSp>
      <p:grpSp>
        <p:nvGrpSpPr>
          <p:cNvPr id="4121" name="Group 4120">
            <a:extLst>
              <a:ext uri="{FF2B5EF4-FFF2-40B4-BE49-F238E27FC236}">
                <a16:creationId xmlns:a16="http://schemas.microsoft.com/office/drawing/2014/main" id="{66676DCC-A051-6953-D076-27550DC6179F}"/>
              </a:ext>
            </a:extLst>
          </p:cNvPr>
          <p:cNvGrpSpPr/>
          <p:nvPr/>
        </p:nvGrpSpPr>
        <p:grpSpPr>
          <a:xfrm>
            <a:off x="3907388" y="1750331"/>
            <a:ext cx="2052416" cy="3096602"/>
            <a:chOff x="486524" y="1728652"/>
            <a:chExt cx="2052416" cy="3096602"/>
          </a:xfrm>
        </p:grpSpPr>
        <p:grpSp>
          <p:nvGrpSpPr>
            <p:cNvPr id="4122" name="Group 4121">
              <a:extLst>
                <a:ext uri="{FF2B5EF4-FFF2-40B4-BE49-F238E27FC236}">
                  <a16:creationId xmlns:a16="http://schemas.microsoft.com/office/drawing/2014/main" id="{AEF9FDA8-9C67-7726-C709-BBF4D718D7A6}"/>
                </a:ext>
              </a:extLst>
            </p:cNvPr>
            <p:cNvGrpSpPr/>
            <p:nvPr/>
          </p:nvGrpSpPr>
          <p:grpSpPr>
            <a:xfrm>
              <a:off x="486524" y="1728652"/>
              <a:ext cx="2052416" cy="3096602"/>
              <a:chOff x="667408" y="1532850"/>
              <a:chExt cx="1361836" cy="2054683"/>
            </a:xfrm>
          </p:grpSpPr>
          <p:grpSp>
            <p:nvGrpSpPr>
              <p:cNvPr id="4124" name="Google Shape;459;p21">
                <a:extLst>
                  <a:ext uri="{FF2B5EF4-FFF2-40B4-BE49-F238E27FC236}">
                    <a16:creationId xmlns:a16="http://schemas.microsoft.com/office/drawing/2014/main" id="{B154F4E4-68DB-BE05-AC12-021B468AFE6D}"/>
                  </a:ext>
                </a:extLst>
              </p:cNvPr>
              <p:cNvGrpSpPr/>
              <p:nvPr/>
            </p:nvGrpSpPr>
            <p:grpSpPr>
              <a:xfrm>
                <a:off x="682711" y="1532850"/>
                <a:ext cx="1330848" cy="2054683"/>
                <a:chOff x="1124671" y="1532850"/>
                <a:chExt cx="1330848" cy="2054683"/>
              </a:xfrm>
            </p:grpSpPr>
            <p:sp>
              <p:nvSpPr>
                <p:cNvPr id="4126" name="Google Shape;460;p21">
                  <a:extLst>
                    <a:ext uri="{FF2B5EF4-FFF2-40B4-BE49-F238E27FC236}">
                      <a16:creationId xmlns:a16="http://schemas.microsoft.com/office/drawing/2014/main" id="{52893184-424E-E09F-9AC3-A94F414DA3C0}"/>
                    </a:ext>
                  </a:extLst>
                </p:cNvPr>
                <p:cNvSpPr/>
                <p:nvPr/>
              </p:nvSpPr>
              <p:spPr>
                <a:xfrm>
                  <a:off x="1125055" y="1791529"/>
                  <a:ext cx="1330464" cy="170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53138" extrusionOk="0">
                      <a:moveTo>
                        <a:pt x="2334" y="0"/>
                      </a:moveTo>
                      <a:cubicBezTo>
                        <a:pt x="1048" y="0"/>
                        <a:pt x="0" y="1036"/>
                        <a:pt x="0" y="2322"/>
                      </a:cubicBezTo>
                      <a:lnTo>
                        <a:pt x="0" y="50804"/>
                      </a:lnTo>
                      <a:cubicBezTo>
                        <a:pt x="0" y="50899"/>
                        <a:pt x="12" y="50983"/>
                        <a:pt x="12" y="51066"/>
                      </a:cubicBezTo>
                      <a:cubicBezTo>
                        <a:pt x="36" y="51280"/>
                        <a:pt x="96" y="51495"/>
                        <a:pt x="179" y="51697"/>
                      </a:cubicBezTo>
                      <a:cubicBezTo>
                        <a:pt x="524" y="52543"/>
                        <a:pt x="1358" y="53138"/>
                        <a:pt x="2334" y="53138"/>
                      </a:cubicBezTo>
                      <a:lnTo>
                        <a:pt x="39255" y="53138"/>
                      </a:lnTo>
                      <a:cubicBezTo>
                        <a:pt x="40541" y="53138"/>
                        <a:pt x="41577" y="52090"/>
                        <a:pt x="41577" y="50804"/>
                      </a:cubicBezTo>
                      <a:lnTo>
                        <a:pt x="41577" y="2322"/>
                      </a:lnTo>
                      <a:cubicBezTo>
                        <a:pt x="41577" y="1036"/>
                        <a:pt x="40541" y="0"/>
                        <a:pt x="392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61;p21">
                  <a:extLst>
                    <a:ext uri="{FF2B5EF4-FFF2-40B4-BE49-F238E27FC236}">
                      <a16:creationId xmlns:a16="http://schemas.microsoft.com/office/drawing/2014/main" id="{1B3C6220-0BEE-3BFD-C9C0-5B1405614C02}"/>
                    </a:ext>
                  </a:extLst>
                </p:cNvPr>
                <p:cNvSpPr/>
                <p:nvPr/>
              </p:nvSpPr>
              <p:spPr>
                <a:xfrm>
                  <a:off x="1125055" y="3383281"/>
                  <a:ext cx="1330464" cy="108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3394" extrusionOk="0">
                      <a:moveTo>
                        <a:pt x="0" y="1"/>
                      </a:moveTo>
                      <a:lnTo>
                        <a:pt x="0" y="1060"/>
                      </a:lnTo>
                      <a:cubicBezTo>
                        <a:pt x="0" y="1155"/>
                        <a:pt x="12" y="1239"/>
                        <a:pt x="12" y="1322"/>
                      </a:cubicBezTo>
                      <a:cubicBezTo>
                        <a:pt x="36" y="1536"/>
                        <a:pt x="96" y="1751"/>
                        <a:pt x="179" y="1953"/>
                      </a:cubicBezTo>
                      <a:cubicBezTo>
                        <a:pt x="524" y="2799"/>
                        <a:pt x="1358" y="3394"/>
                        <a:pt x="2334" y="3394"/>
                      </a:cubicBezTo>
                      <a:lnTo>
                        <a:pt x="39255" y="3394"/>
                      </a:lnTo>
                      <a:cubicBezTo>
                        <a:pt x="40541" y="3394"/>
                        <a:pt x="41577" y="2346"/>
                        <a:pt x="41577" y="1060"/>
                      </a:cubicBezTo>
                      <a:lnTo>
                        <a:pt x="41577" y="1"/>
                      </a:lnTo>
                      <a:cubicBezTo>
                        <a:pt x="41577" y="1286"/>
                        <a:pt x="40541" y="2322"/>
                        <a:pt x="39255" y="2322"/>
                      </a:cubicBezTo>
                      <a:lnTo>
                        <a:pt x="2334" y="2322"/>
                      </a:lnTo>
                      <a:cubicBezTo>
                        <a:pt x="1358" y="2322"/>
                        <a:pt x="524" y="1727"/>
                        <a:pt x="179" y="882"/>
                      </a:cubicBezTo>
                      <a:cubicBezTo>
                        <a:pt x="96" y="691"/>
                        <a:pt x="36" y="477"/>
                        <a:pt x="12" y="263"/>
                      </a:cubicBezTo>
                      <a:cubicBezTo>
                        <a:pt x="12" y="167"/>
                        <a:pt x="0" y="84"/>
                        <a:pt x="0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62;p21">
                  <a:extLst>
                    <a:ext uri="{FF2B5EF4-FFF2-40B4-BE49-F238E27FC236}">
                      <a16:creationId xmlns:a16="http://schemas.microsoft.com/office/drawing/2014/main" id="{5FDABE7E-F905-D0E9-7AD9-A73E27CB962A}"/>
                    </a:ext>
                  </a:extLst>
                </p:cNvPr>
                <p:cNvSpPr/>
                <p:nvPr/>
              </p:nvSpPr>
              <p:spPr>
                <a:xfrm>
                  <a:off x="1125055" y="1757610"/>
                  <a:ext cx="917472" cy="4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1" h="14777" extrusionOk="0">
                      <a:moveTo>
                        <a:pt x="84" y="1"/>
                      </a:moveTo>
                      <a:cubicBezTo>
                        <a:pt x="60" y="167"/>
                        <a:pt x="48" y="322"/>
                        <a:pt x="36" y="489"/>
                      </a:cubicBezTo>
                      <a:cubicBezTo>
                        <a:pt x="12" y="727"/>
                        <a:pt x="0" y="965"/>
                        <a:pt x="0" y="1203"/>
                      </a:cubicBezTo>
                      <a:lnTo>
                        <a:pt x="0" y="13693"/>
                      </a:lnTo>
                      <a:lnTo>
                        <a:pt x="0" y="13967"/>
                      </a:lnTo>
                      <a:cubicBezTo>
                        <a:pt x="0" y="13967"/>
                        <a:pt x="0" y="14550"/>
                        <a:pt x="0" y="14776"/>
                      </a:cubicBezTo>
                      <a:cubicBezTo>
                        <a:pt x="1286" y="9716"/>
                        <a:pt x="9561" y="8835"/>
                        <a:pt x="12680" y="8764"/>
                      </a:cubicBezTo>
                      <a:cubicBezTo>
                        <a:pt x="12930" y="8756"/>
                        <a:pt x="13149" y="8753"/>
                        <a:pt x="13329" y="8753"/>
                      </a:cubicBezTo>
                      <a:cubicBezTo>
                        <a:pt x="13689" y="8753"/>
                        <a:pt x="13895" y="8764"/>
                        <a:pt x="13895" y="8764"/>
                      </a:cubicBezTo>
                      <a:lnTo>
                        <a:pt x="21241" y="8764"/>
                      </a:lnTo>
                      <a:cubicBezTo>
                        <a:pt x="25265" y="8764"/>
                        <a:pt x="28623" y="5311"/>
                        <a:pt x="28671" y="977"/>
                      </a:cubicBezTo>
                      <a:cubicBezTo>
                        <a:pt x="28671" y="846"/>
                        <a:pt x="28671" y="715"/>
                        <a:pt x="28671" y="584"/>
                      </a:cubicBezTo>
                      <a:lnTo>
                        <a:pt x="28671" y="572"/>
                      </a:lnTo>
                      <a:cubicBezTo>
                        <a:pt x="28671" y="548"/>
                        <a:pt x="28671" y="513"/>
                        <a:pt x="28671" y="489"/>
                      </a:cubicBezTo>
                      <a:cubicBezTo>
                        <a:pt x="28659" y="394"/>
                        <a:pt x="28659" y="298"/>
                        <a:pt x="28647" y="215"/>
                      </a:cubicBezTo>
                      <a:cubicBezTo>
                        <a:pt x="28647" y="144"/>
                        <a:pt x="28635" y="72"/>
                        <a:pt x="28635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63;p21">
                  <a:extLst>
                    <a:ext uri="{FF2B5EF4-FFF2-40B4-BE49-F238E27FC236}">
                      <a16:creationId xmlns:a16="http://schemas.microsoft.com/office/drawing/2014/main" id="{751C1EC3-28E9-5E67-7E9E-40B5B6731575}"/>
                    </a:ext>
                  </a:extLst>
                </p:cNvPr>
                <p:cNvSpPr/>
                <p:nvPr/>
              </p:nvSpPr>
              <p:spPr>
                <a:xfrm>
                  <a:off x="1124671" y="1532850"/>
                  <a:ext cx="917856" cy="67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3" h="20979" extrusionOk="0">
                      <a:moveTo>
                        <a:pt x="7644" y="0"/>
                      </a:moveTo>
                      <a:cubicBezTo>
                        <a:pt x="3656" y="0"/>
                        <a:pt x="381" y="3060"/>
                        <a:pt x="48" y="6965"/>
                      </a:cubicBezTo>
                      <a:cubicBezTo>
                        <a:pt x="24" y="7179"/>
                        <a:pt x="12" y="7406"/>
                        <a:pt x="12" y="7632"/>
                      </a:cubicBezTo>
                      <a:lnTo>
                        <a:pt x="12" y="20717"/>
                      </a:lnTo>
                      <a:cubicBezTo>
                        <a:pt x="12" y="20800"/>
                        <a:pt x="0" y="20895"/>
                        <a:pt x="12" y="20979"/>
                      </a:cubicBezTo>
                      <a:cubicBezTo>
                        <a:pt x="417" y="15431"/>
                        <a:pt x="9371" y="14716"/>
                        <a:pt x="12692" y="14633"/>
                      </a:cubicBezTo>
                      <a:cubicBezTo>
                        <a:pt x="12942" y="14629"/>
                        <a:pt x="13161" y="14627"/>
                        <a:pt x="13341" y="14627"/>
                      </a:cubicBezTo>
                      <a:cubicBezTo>
                        <a:pt x="13701" y="14627"/>
                        <a:pt x="13907" y="14633"/>
                        <a:pt x="13907" y="14633"/>
                      </a:cubicBezTo>
                      <a:lnTo>
                        <a:pt x="21253" y="14633"/>
                      </a:lnTo>
                      <a:cubicBezTo>
                        <a:pt x="25218" y="14633"/>
                        <a:pt x="28528" y="11537"/>
                        <a:pt x="28683" y="7608"/>
                      </a:cubicBezTo>
                      <a:lnTo>
                        <a:pt x="28683" y="7596"/>
                      </a:lnTo>
                      <a:cubicBezTo>
                        <a:pt x="28683" y="7537"/>
                        <a:pt x="28683" y="7477"/>
                        <a:pt x="28683" y="7418"/>
                      </a:cubicBezTo>
                      <a:cubicBezTo>
                        <a:pt x="28683" y="7287"/>
                        <a:pt x="28683" y="7156"/>
                        <a:pt x="28683" y="7025"/>
                      </a:cubicBezTo>
                      <a:cubicBezTo>
                        <a:pt x="28683" y="7013"/>
                        <a:pt x="28683" y="6989"/>
                        <a:pt x="28683" y="6965"/>
                      </a:cubicBezTo>
                      <a:cubicBezTo>
                        <a:pt x="28492" y="3084"/>
                        <a:pt x="25289" y="0"/>
                        <a:pt x="213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2286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Section 2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130" name="Google Shape;464;p21">
                  <a:extLst>
                    <a:ext uri="{FF2B5EF4-FFF2-40B4-BE49-F238E27FC236}">
                      <a16:creationId xmlns:a16="http://schemas.microsoft.com/office/drawing/2014/main" id="{84907ECA-6713-2CE3-42C0-3F682B19A1D5}"/>
                    </a:ext>
                  </a:extLst>
                </p:cNvPr>
                <p:cNvSpPr/>
                <p:nvPr/>
              </p:nvSpPr>
              <p:spPr>
                <a:xfrm>
                  <a:off x="1197821" y="3491853"/>
                  <a:ext cx="1185312" cy="9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1" h="2990" extrusionOk="0">
                      <a:moveTo>
                        <a:pt x="0" y="1"/>
                      </a:moveTo>
                      <a:cubicBezTo>
                        <a:pt x="0" y="1656"/>
                        <a:pt x="1334" y="2989"/>
                        <a:pt x="2989" y="2989"/>
                      </a:cubicBezTo>
                      <a:lnTo>
                        <a:pt x="34040" y="2989"/>
                      </a:lnTo>
                      <a:cubicBezTo>
                        <a:pt x="35695" y="2989"/>
                        <a:pt x="37041" y="1656"/>
                        <a:pt x="37041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25" name="TextBox 4124">
                <a:extLst>
                  <a:ext uri="{FF2B5EF4-FFF2-40B4-BE49-F238E27FC236}">
                    <a16:creationId xmlns:a16="http://schemas.microsoft.com/office/drawing/2014/main" id="{27E2EB5A-C18D-8C41-387B-DE72A953E1CD}"/>
                  </a:ext>
                </a:extLst>
              </p:cNvPr>
              <p:cNvSpPr txBox="1"/>
              <p:nvPr/>
            </p:nvSpPr>
            <p:spPr>
              <a:xfrm>
                <a:off x="667408" y="3005388"/>
                <a:ext cx="1361836" cy="34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Manfaat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 Dalam Pembelajaran</a:t>
                </a:r>
                <a:endParaRPr kumimoji="0" lang="en-ID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4123" name="Picture 4122">
              <a:extLst>
                <a:ext uri="{FF2B5EF4-FFF2-40B4-BE49-F238E27FC236}">
                  <a16:creationId xmlns:a16="http://schemas.microsoft.com/office/drawing/2014/main" id="{75724B1D-617F-0040-FD60-777BA570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8762" y="2579684"/>
              <a:ext cx="1307939" cy="1307939"/>
            </a:xfrm>
            <a:prstGeom prst="rect">
              <a:avLst/>
            </a:prstGeom>
          </p:spPr>
        </p:pic>
      </p:grpSp>
      <p:grpSp>
        <p:nvGrpSpPr>
          <p:cNvPr id="4131" name="Group 4130">
            <a:extLst>
              <a:ext uri="{FF2B5EF4-FFF2-40B4-BE49-F238E27FC236}">
                <a16:creationId xmlns:a16="http://schemas.microsoft.com/office/drawing/2014/main" id="{AB325F1C-5645-02B8-B662-C77CDE1A1BAF}"/>
              </a:ext>
            </a:extLst>
          </p:cNvPr>
          <p:cNvGrpSpPr/>
          <p:nvPr/>
        </p:nvGrpSpPr>
        <p:grpSpPr>
          <a:xfrm>
            <a:off x="6308400" y="1772010"/>
            <a:ext cx="2052416" cy="3096602"/>
            <a:chOff x="486524" y="1728652"/>
            <a:chExt cx="2052416" cy="3096602"/>
          </a:xfrm>
        </p:grpSpPr>
        <p:grpSp>
          <p:nvGrpSpPr>
            <p:cNvPr id="4132" name="Group 4131">
              <a:extLst>
                <a:ext uri="{FF2B5EF4-FFF2-40B4-BE49-F238E27FC236}">
                  <a16:creationId xmlns:a16="http://schemas.microsoft.com/office/drawing/2014/main" id="{BEDCD1C2-0A69-A7E4-8DD8-EAA3BE21E63D}"/>
                </a:ext>
              </a:extLst>
            </p:cNvPr>
            <p:cNvGrpSpPr/>
            <p:nvPr/>
          </p:nvGrpSpPr>
          <p:grpSpPr>
            <a:xfrm>
              <a:off x="486524" y="1728652"/>
              <a:ext cx="2052416" cy="3096602"/>
              <a:chOff x="667408" y="1532850"/>
              <a:chExt cx="1361836" cy="2054683"/>
            </a:xfrm>
          </p:grpSpPr>
          <p:grpSp>
            <p:nvGrpSpPr>
              <p:cNvPr id="4134" name="Google Shape;459;p21">
                <a:extLst>
                  <a:ext uri="{FF2B5EF4-FFF2-40B4-BE49-F238E27FC236}">
                    <a16:creationId xmlns:a16="http://schemas.microsoft.com/office/drawing/2014/main" id="{7A5BB18B-F04C-05A0-BC7A-CF3692FBA1C9}"/>
                  </a:ext>
                </a:extLst>
              </p:cNvPr>
              <p:cNvGrpSpPr/>
              <p:nvPr/>
            </p:nvGrpSpPr>
            <p:grpSpPr>
              <a:xfrm>
                <a:off x="682711" y="1532850"/>
                <a:ext cx="1330848" cy="2054683"/>
                <a:chOff x="1124671" y="1532850"/>
                <a:chExt cx="1330848" cy="2054683"/>
              </a:xfrm>
            </p:grpSpPr>
            <p:sp>
              <p:nvSpPr>
                <p:cNvPr id="4136" name="Google Shape;460;p21">
                  <a:extLst>
                    <a:ext uri="{FF2B5EF4-FFF2-40B4-BE49-F238E27FC236}">
                      <a16:creationId xmlns:a16="http://schemas.microsoft.com/office/drawing/2014/main" id="{1D437B66-AE64-D281-C529-C86DCF52E654}"/>
                    </a:ext>
                  </a:extLst>
                </p:cNvPr>
                <p:cNvSpPr/>
                <p:nvPr/>
              </p:nvSpPr>
              <p:spPr>
                <a:xfrm>
                  <a:off x="1125055" y="1791529"/>
                  <a:ext cx="1330464" cy="170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53138" extrusionOk="0">
                      <a:moveTo>
                        <a:pt x="2334" y="0"/>
                      </a:moveTo>
                      <a:cubicBezTo>
                        <a:pt x="1048" y="0"/>
                        <a:pt x="0" y="1036"/>
                        <a:pt x="0" y="2322"/>
                      </a:cubicBezTo>
                      <a:lnTo>
                        <a:pt x="0" y="50804"/>
                      </a:lnTo>
                      <a:cubicBezTo>
                        <a:pt x="0" y="50899"/>
                        <a:pt x="12" y="50983"/>
                        <a:pt x="12" y="51066"/>
                      </a:cubicBezTo>
                      <a:cubicBezTo>
                        <a:pt x="36" y="51280"/>
                        <a:pt x="96" y="51495"/>
                        <a:pt x="179" y="51697"/>
                      </a:cubicBezTo>
                      <a:cubicBezTo>
                        <a:pt x="524" y="52543"/>
                        <a:pt x="1358" y="53138"/>
                        <a:pt x="2334" y="53138"/>
                      </a:cubicBezTo>
                      <a:lnTo>
                        <a:pt x="39255" y="53138"/>
                      </a:lnTo>
                      <a:cubicBezTo>
                        <a:pt x="40541" y="53138"/>
                        <a:pt x="41577" y="52090"/>
                        <a:pt x="41577" y="50804"/>
                      </a:cubicBezTo>
                      <a:lnTo>
                        <a:pt x="41577" y="2322"/>
                      </a:lnTo>
                      <a:cubicBezTo>
                        <a:pt x="41577" y="1036"/>
                        <a:pt x="40541" y="0"/>
                        <a:pt x="392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61;p21">
                  <a:extLst>
                    <a:ext uri="{FF2B5EF4-FFF2-40B4-BE49-F238E27FC236}">
                      <a16:creationId xmlns:a16="http://schemas.microsoft.com/office/drawing/2014/main" id="{6EAC9447-2BAB-10B0-0AED-A802C7108B96}"/>
                    </a:ext>
                  </a:extLst>
                </p:cNvPr>
                <p:cNvSpPr/>
                <p:nvPr/>
              </p:nvSpPr>
              <p:spPr>
                <a:xfrm>
                  <a:off x="1125055" y="3383281"/>
                  <a:ext cx="1330464" cy="108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3394" extrusionOk="0">
                      <a:moveTo>
                        <a:pt x="0" y="1"/>
                      </a:moveTo>
                      <a:lnTo>
                        <a:pt x="0" y="1060"/>
                      </a:lnTo>
                      <a:cubicBezTo>
                        <a:pt x="0" y="1155"/>
                        <a:pt x="12" y="1239"/>
                        <a:pt x="12" y="1322"/>
                      </a:cubicBezTo>
                      <a:cubicBezTo>
                        <a:pt x="36" y="1536"/>
                        <a:pt x="96" y="1751"/>
                        <a:pt x="179" y="1953"/>
                      </a:cubicBezTo>
                      <a:cubicBezTo>
                        <a:pt x="524" y="2799"/>
                        <a:pt x="1358" y="3394"/>
                        <a:pt x="2334" y="3394"/>
                      </a:cubicBezTo>
                      <a:lnTo>
                        <a:pt x="39255" y="3394"/>
                      </a:lnTo>
                      <a:cubicBezTo>
                        <a:pt x="40541" y="3394"/>
                        <a:pt x="41577" y="2346"/>
                        <a:pt x="41577" y="1060"/>
                      </a:cubicBezTo>
                      <a:lnTo>
                        <a:pt x="41577" y="1"/>
                      </a:lnTo>
                      <a:cubicBezTo>
                        <a:pt x="41577" y="1286"/>
                        <a:pt x="40541" y="2322"/>
                        <a:pt x="39255" y="2322"/>
                      </a:cubicBezTo>
                      <a:lnTo>
                        <a:pt x="2334" y="2322"/>
                      </a:lnTo>
                      <a:cubicBezTo>
                        <a:pt x="1358" y="2322"/>
                        <a:pt x="524" y="1727"/>
                        <a:pt x="179" y="882"/>
                      </a:cubicBezTo>
                      <a:cubicBezTo>
                        <a:pt x="96" y="691"/>
                        <a:pt x="36" y="477"/>
                        <a:pt x="12" y="263"/>
                      </a:cubicBezTo>
                      <a:cubicBezTo>
                        <a:pt x="12" y="167"/>
                        <a:pt x="0" y="84"/>
                        <a:pt x="0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62;p21">
                  <a:extLst>
                    <a:ext uri="{FF2B5EF4-FFF2-40B4-BE49-F238E27FC236}">
                      <a16:creationId xmlns:a16="http://schemas.microsoft.com/office/drawing/2014/main" id="{9DD3EFD0-9B58-D68C-F1D3-6CEB3A2344FC}"/>
                    </a:ext>
                  </a:extLst>
                </p:cNvPr>
                <p:cNvSpPr/>
                <p:nvPr/>
              </p:nvSpPr>
              <p:spPr>
                <a:xfrm>
                  <a:off x="1125055" y="1757610"/>
                  <a:ext cx="917472" cy="4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1" h="14777" extrusionOk="0">
                      <a:moveTo>
                        <a:pt x="84" y="1"/>
                      </a:moveTo>
                      <a:cubicBezTo>
                        <a:pt x="60" y="167"/>
                        <a:pt x="48" y="322"/>
                        <a:pt x="36" y="489"/>
                      </a:cubicBezTo>
                      <a:cubicBezTo>
                        <a:pt x="12" y="727"/>
                        <a:pt x="0" y="965"/>
                        <a:pt x="0" y="1203"/>
                      </a:cubicBezTo>
                      <a:lnTo>
                        <a:pt x="0" y="13693"/>
                      </a:lnTo>
                      <a:lnTo>
                        <a:pt x="0" y="13967"/>
                      </a:lnTo>
                      <a:cubicBezTo>
                        <a:pt x="0" y="13967"/>
                        <a:pt x="0" y="14550"/>
                        <a:pt x="0" y="14776"/>
                      </a:cubicBezTo>
                      <a:cubicBezTo>
                        <a:pt x="1286" y="9716"/>
                        <a:pt x="9561" y="8835"/>
                        <a:pt x="12680" y="8764"/>
                      </a:cubicBezTo>
                      <a:cubicBezTo>
                        <a:pt x="12930" y="8756"/>
                        <a:pt x="13149" y="8753"/>
                        <a:pt x="13329" y="8753"/>
                      </a:cubicBezTo>
                      <a:cubicBezTo>
                        <a:pt x="13689" y="8753"/>
                        <a:pt x="13895" y="8764"/>
                        <a:pt x="13895" y="8764"/>
                      </a:cubicBezTo>
                      <a:lnTo>
                        <a:pt x="21241" y="8764"/>
                      </a:lnTo>
                      <a:cubicBezTo>
                        <a:pt x="25265" y="8764"/>
                        <a:pt x="28623" y="5311"/>
                        <a:pt x="28671" y="977"/>
                      </a:cubicBezTo>
                      <a:cubicBezTo>
                        <a:pt x="28671" y="846"/>
                        <a:pt x="28671" y="715"/>
                        <a:pt x="28671" y="584"/>
                      </a:cubicBezTo>
                      <a:lnTo>
                        <a:pt x="28671" y="572"/>
                      </a:lnTo>
                      <a:cubicBezTo>
                        <a:pt x="28671" y="548"/>
                        <a:pt x="28671" y="513"/>
                        <a:pt x="28671" y="489"/>
                      </a:cubicBezTo>
                      <a:cubicBezTo>
                        <a:pt x="28659" y="394"/>
                        <a:pt x="28659" y="298"/>
                        <a:pt x="28647" y="215"/>
                      </a:cubicBezTo>
                      <a:cubicBezTo>
                        <a:pt x="28647" y="144"/>
                        <a:pt x="28635" y="72"/>
                        <a:pt x="28635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63;p21">
                  <a:extLst>
                    <a:ext uri="{FF2B5EF4-FFF2-40B4-BE49-F238E27FC236}">
                      <a16:creationId xmlns:a16="http://schemas.microsoft.com/office/drawing/2014/main" id="{86880F48-4631-B53C-AFCD-B532E9C2C153}"/>
                    </a:ext>
                  </a:extLst>
                </p:cNvPr>
                <p:cNvSpPr/>
                <p:nvPr/>
              </p:nvSpPr>
              <p:spPr>
                <a:xfrm>
                  <a:off x="1124671" y="1532850"/>
                  <a:ext cx="917856" cy="67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3" h="20979" extrusionOk="0">
                      <a:moveTo>
                        <a:pt x="7644" y="0"/>
                      </a:moveTo>
                      <a:cubicBezTo>
                        <a:pt x="3656" y="0"/>
                        <a:pt x="381" y="3060"/>
                        <a:pt x="48" y="6965"/>
                      </a:cubicBezTo>
                      <a:cubicBezTo>
                        <a:pt x="24" y="7179"/>
                        <a:pt x="12" y="7406"/>
                        <a:pt x="12" y="7632"/>
                      </a:cubicBezTo>
                      <a:lnTo>
                        <a:pt x="12" y="20717"/>
                      </a:lnTo>
                      <a:cubicBezTo>
                        <a:pt x="12" y="20800"/>
                        <a:pt x="0" y="20895"/>
                        <a:pt x="12" y="20979"/>
                      </a:cubicBezTo>
                      <a:cubicBezTo>
                        <a:pt x="417" y="15431"/>
                        <a:pt x="9371" y="14716"/>
                        <a:pt x="12692" y="14633"/>
                      </a:cubicBezTo>
                      <a:cubicBezTo>
                        <a:pt x="12942" y="14629"/>
                        <a:pt x="13161" y="14627"/>
                        <a:pt x="13341" y="14627"/>
                      </a:cubicBezTo>
                      <a:cubicBezTo>
                        <a:pt x="13701" y="14627"/>
                        <a:pt x="13907" y="14633"/>
                        <a:pt x="13907" y="14633"/>
                      </a:cubicBezTo>
                      <a:lnTo>
                        <a:pt x="21253" y="14633"/>
                      </a:lnTo>
                      <a:cubicBezTo>
                        <a:pt x="25218" y="14633"/>
                        <a:pt x="28528" y="11537"/>
                        <a:pt x="28683" y="7608"/>
                      </a:cubicBezTo>
                      <a:lnTo>
                        <a:pt x="28683" y="7596"/>
                      </a:lnTo>
                      <a:cubicBezTo>
                        <a:pt x="28683" y="7537"/>
                        <a:pt x="28683" y="7477"/>
                        <a:pt x="28683" y="7418"/>
                      </a:cubicBezTo>
                      <a:cubicBezTo>
                        <a:pt x="28683" y="7287"/>
                        <a:pt x="28683" y="7156"/>
                        <a:pt x="28683" y="7025"/>
                      </a:cubicBezTo>
                      <a:cubicBezTo>
                        <a:pt x="28683" y="7013"/>
                        <a:pt x="28683" y="6989"/>
                        <a:pt x="28683" y="6965"/>
                      </a:cubicBezTo>
                      <a:cubicBezTo>
                        <a:pt x="28492" y="3084"/>
                        <a:pt x="25289" y="0"/>
                        <a:pt x="21372" y="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spcFirstLastPara="1" wrap="square" lIns="91425" tIns="91425" rIns="91425" bIns="2286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Section 3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140" name="Google Shape;464;p21">
                  <a:extLst>
                    <a:ext uri="{FF2B5EF4-FFF2-40B4-BE49-F238E27FC236}">
                      <a16:creationId xmlns:a16="http://schemas.microsoft.com/office/drawing/2014/main" id="{15D5C777-BBE1-7C7A-4EAA-FBDCCAECE82F}"/>
                    </a:ext>
                  </a:extLst>
                </p:cNvPr>
                <p:cNvSpPr/>
                <p:nvPr/>
              </p:nvSpPr>
              <p:spPr>
                <a:xfrm>
                  <a:off x="1197821" y="3491853"/>
                  <a:ext cx="1185312" cy="9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1" h="2990" extrusionOk="0">
                      <a:moveTo>
                        <a:pt x="0" y="1"/>
                      </a:moveTo>
                      <a:cubicBezTo>
                        <a:pt x="0" y="1656"/>
                        <a:pt x="1334" y="2989"/>
                        <a:pt x="2989" y="2989"/>
                      </a:cubicBezTo>
                      <a:lnTo>
                        <a:pt x="34040" y="2989"/>
                      </a:lnTo>
                      <a:cubicBezTo>
                        <a:pt x="35695" y="2989"/>
                        <a:pt x="37041" y="1656"/>
                        <a:pt x="37041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35" name="TextBox 4134">
                <a:extLst>
                  <a:ext uri="{FF2B5EF4-FFF2-40B4-BE49-F238E27FC236}">
                    <a16:creationId xmlns:a16="http://schemas.microsoft.com/office/drawing/2014/main" id="{079AB544-D597-1C01-1D53-A0FFAFF4EDB0}"/>
                  </a:ext>
                </a:extLst>
              </p:cNvPr>
              <p:cNvSpPr txBox="1"/>
              <p:nvPr/>
            </p:nvSpPr>
            <p:spPr>
              <a:xfrm>
                <a:off x="667408" y="3005388"/>
                <a:ext cx="1361836" cy="34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Platform Remote Control </a:t>
                </a:r>
                <a:r>
                  <a:rPr kumimoji="0" 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rPr>
                  <a:t>Dekstop</a:t>
                </a:r>
                <a:endParaRPr kumimoji="0" lang="en-ID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4133" name="Picture 4132">
              <a:extLst>
                <a:ext uri="{FF2B5EF4-FFF2-40B4-BE49-F238E27FC236}">
                  <a16:creationId xmlns:a16="http://schemas.microsoft.com/office/drawing/2014/main" id="{DAE71648-B03A-D7C8-8D85-CBB24E94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8762" y="2579684"/>
              <a:ext cx="1307939" cy="1307939"/>
            </a:xfrm>
            <a:prstGeom prst="rect">
              <a:avLst/>
            </a:prstGeom>
          </p:spPr>
        </p:pic>
      </p:grp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8A7DBFF3-F3DF-8CFC-1F62-82A40DB90473}"/>
              </a:ext>
            </a:extLst>
          </p:cNvPr>
          <p:cNvGrpSpPr/>
          <p:nvPr/>
        </p:nvGrpSpPr>
        <p:grpSpPr>
          <a:xfrm>
            <a:off x="8709412" y="1793689"/>
            <a:ext cx="2052416" cy="3096602"/>
            <a:chOff x="486524" y="1728652"/>
            <a:chExt cx="2052416" cy="3096602"/>
          </a:xfrm>
        </p:grpSpPr>
        <p:grpSp>
          <p:nvGrpSpPr>
            <p:cNvPr id="4142" name="Group 4141">
              <a:extLst>
                <a:ext uri="{FF2B5EF4-FFF2-40B4-BE49-F238E27FC236}">
                  <a16:creationId xmlns:a16="http://schemas.microsoft.com/office/drawing/2014/main" id="{51D32D60-2C50-9870-3814-7CF88034466B}"/>
                </a:ext>
              </a:extLst>
            </p:cNvPr>
            <p:cNvGrpSpPr/>
            <p:nvPr/>
          </p:nvGrpSpPr>
          <p:grpSpPr>
            <a:xfrm>
              <a:off x="486524" y="1728652"/>
              <a:ext cx="2052416" cy="3096602"/>
              <a:chOff x="667408" y="1532850"/>
              <a:chExt cx="1361836" cy="2054683"/>
            </a:xfrm>
          </p:grpSpPr>
          <p:grpSp>
            <p:nvGrpSpPr>
              <p:cNvPr id="4144" name="Google Shape;459;p21">
                <a:extLst>
                  <a:ext uri="{FF2B5EF4-FFF2-40B4-BE49-F238E27FC236}">
                    <a16:creationId xmlns:a16="http://schemas.microsoft.com/office/drawing/2014/main" id="{988B543E-7ED7-CCAE-281D-1BC68C7C4945}"/>
                  </a:ext>
                </a:extLst>
              </p:cNvPr>
              <p:cNvGrpSpPr/>
              <p:nvPr/>
            </p:nvGrpSpPr>
            <p:grpSpPr>
              <a:xfrm>
                <a:off x="682711" y="1532850"/>
                <a:ext cx="1330848" cy="2054683"/>
                <a:chOff x="1124671" y="1532850"/>
                <a:chExt cx="1330848" cy="2054683"/>
              </a:xfrm>
            </p:grpSpPr>
            <p:sp>
              <p:nvSpPr>
                <p:cNvPr id="4146" name="Google Shape;460;p21">
                  <a:extLst>
                    <a:ext uri="{FF2B5EF4-FFF2-40B4-BE49-F238E27FC236}">
                      <a16:creationId xmlns:a16="http://schemas.microsoft.com/office/drawing/2014/main" id="{998087D1-35D7-2D51-9639-D921CFEAB4AF}"/>
                    </a:ext>
                  </a:extLst>
                </p:cNvPr>
                <p:cNvSpPr/>
                <p:nvPr/>
              </p:nvSpPr>
              <p:spPr>
                <a:xfrm>
                  <a:off x="1125055" y="1791529"/>
                  <a:ext cx="1330464" cy="1700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53138" extrusionOk="0">
                      <a:moveTo>
                        <a:pt x="2334" y="0"/>
                      </a:moveTo>
                      <a:cubicBezTo>
                        <a:pt x="1048" y="0"/>
                        <a:pt x="0" y="1036"/>
                        <a:pt x="0" y="2322"/>
                      </a:cubicBezTo>
                      <a:lnTo>
                        <a:pt x="0" y="50804"/>
                      </a:lnTo>
                      <a:cubicBezTo>
                        <a:pt x="0" y="50899"/>
                        <a:pt x="12" y="50983"/>
                        <a:pt x="12" y="51066"/>
                      </a:cubicBezTo>
                      <a:cubicBezTo>
                        <a:pt x="36" y="51280"/>
                        <a:pt x="96" y="51495"/>
                        <a:pt x="179" y="51697"/>
                      </a:cubicBezTo>
                      <a:cubicBezTo>
                        <a:pt x="524" y="52543"/>
                        <a:pt x="1358" y="53138"/>
                        <a:pt x="2334" y="53138"/>
                      </a:cubicBezTo>
                      <a:lnTo>
                        <a:pt x="39255" y="53138"/>
                      </a:lnTo>
                      <a:cubicBezTo>
                        <a:pt x="40541" y="53138"/>
                        <a:pt x="41577" y="52090"/>
                        <a:pt x="41577" y="50804"/>
                      </a:cubicBezTo>
                      <a:lnTo>
                        <a:pt x="41577" y="2322"/>
                      </a:lnTo>
                      <a:cubicBezTo>
                        <a:pt x="41577" y="1036"/>
                        <a:pt x="40541" y="0"/>
                        <a:pt x="3925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61;p21">
                  <a:extLst>
                    <a:ext uri="{FF2B5EF4-FFF2-40B4-BE49-F238E27FC236}">
                      <a16:creationId xmlns:a16="http://schemas.microsoft.com/office/drawing/2014/main" id="{D71D0F5B-7357-66AC-6AE7-04BBB89DF436}"/>
                    </a:ext>
                  </a:extLst>
                </p:cNvPr>
                <p:cNvSpPr/>
                <p:nvPr/>
              </p:nvSpPr>
              <p:spPr>
                <a:xfrm>
                  <a:off x="1125055" y="3383281"/>
                  <a:ext cx="1330464" cy="108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7" h="3394" extrusionOk="0">
                      <a:moveTo>
                        <a:pt x="0" y="1"/>
                      </a:moveTo>
                      <a:lnTo>
                        <a:pt x="0" y="1060"/>
                      </a:lnTo>
                      <a:cubicBezTo>
                        <a:pt x="0" y="1155"/>
                        <a:pt x="12" y="1239"/>
                        <a:pt x="12" y="1322"/>
                      </a:cubicBezTo>
                      <a:cubicBezTo>
                        <a:pt x="36" y="1536"/>
                        <a:pt x="96" y="1751"/>
                        <a:pt x="179" y="1953"/>
                      </a:cubicBezTo>
                      <a:cubicBezTo>
                        <a:pt x="524" y="2799"/>
                        <a:pt x="1358" y="3394"/>
                        <a:pt x="2334" y="3394"/>
                      </a:cubicBezTo>
                      <a:lnTo>
                        <a:pt x="39255" y="3394"/>
                      </a:lnTo>
                      <a:cubicBezTo>
                        <a:pt x="40541" y="3394"/>
                        <a:pt x="41577" y="2346"/>
                        <a:pt x="41577" y="1060"/>
                      </a:cubicBezTo>
                      <a:lnTo>
                        <a:pt x="41577" y="1"/>
                      </a:lnTo>
                      <a:cubicBezTo>
                        <a:pt x="41577" y="1286"/>
                        <a:pt x="40541" y="2322"/>
                        <a:pt x="39255" y="2322"/>
                      </a:cubicBezTo>
                      <a:lnTo>
                        <a:pt x="2334" y="2322"/>
                      </a:lnTo>
                      <a:cubicBezTo>
                        <a:pt x="1358" y="2322"/>
                        <a:pt x="524" y="1727"/>
                        <a:pt x="179" y="882"/>
                      </a:cubicBezTo>
                      <a:cubicBezTo>
                        <a:pt x="96" y="691"/>
                        <a:pt x="36" y="477"/>
                        <a:pt x="12" y="263"/>
                      </a:cubicBezTo>
                      <a:cubicBezTo>
                        <a:pt x="12" y="167"/>
                        <a:pt x="0" y="84"/>
                        <a:pt x="0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62;p21">
                  <a:extLst>
                    <a:ext uri="{FF2B5EF4-FFF2-40B4-BE49-F238E27FC236}">
                      <a16:creationId xmlns:a16="http://schemas.microsoft.com/office/drawing/2014/main" id="{930ADB3C-0972-139D-26DD-485EE0302689}"/>
                    </a:ext>
                  </a:extLst>
                </p:cNvPr>
                <p:cNvSpPr/>
                <p:nvPr/>
              </p:nvSpPr>
              <p:spPr>
                <a:xfrm>
                  <a:off x="1125055" y="1757610"/>
                  <a:ext cx="917472" cy="47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1" h="14777" extrusionOk="0">
                      <a:moveTo>
                        <a:pt x="84" y="1"/>
                      </a:moveTo>
                      <a:cubicBezTo>
                        <a:pt x="60" y="167"/>
                        <a:pt x="48" y="322"/>
                        <a:pt x="36" y="489"/>
                      </a:cubicBezTo>
                      <a:cubicBezTo>
                        <a:pt x="12" y="727"/>
                        <a:pt x="0" y="965"/>
                        <a:pt x="0" y="1203"/>
                      </a:cubicBezTo>
                      <a:lnTo>
                        <a:pt x="0" y="13693"/>
                      </a:lnTo>
                      <a:lnTo>
                        <a:pt x="0" y="13967"/>
                      </a:lnTo>
                      <a:cubicBezTo>
                        <a:pt x="0" y="13967"/>
                        <a:pt x="0" y="14550"/>
                        <a:pt x="0" y="14776"/>
                      </a:cubicBezTo>
                      <a:cubicBezTo>
                        <a:pt x="1286" y="9716"/>
                        <a:pt x="9561" y="8835"/>
                        <a:pt x="12680" y="8764"/>
                      </a:cubicBezTo>
                      <a:cubicBezTo>
                        <a:pt x="12930" y="8756"/>
                        <a:pt x="13149" y="8753"/>
                        <a:pt x="13329" y="8753"/>
                      </a:cubicBezTo>
                      <a:cubicBezTo>
                        <a:pt x="13689" y="8753"/>
                        <a:pt x="13895" y="8764"/>
                        <a:pt x="13895" y="8764"/>
                      </a:cubicBezTo>
                      <a:lnTo>
                        <a:pt x="21241" y="8764"/>
                      </a:lnTo>
                      <a:cubicBezTo>
                        <a:pt x="25265" y="8764"/>
                        <a:pt x="28623" y="5311"/>
                        <a:pt x="28671" y="977"/>
                      </a:cubicBezTo>
                      <a:cubicBezTo>
                        <a:pt x="28671" y="846"/>
                        <a:pt x="28671" y="715"/>
                        <a:pt x="28671" y="584"/>
                      </a:cubicBezTo>
                      <a:lnTo>
                        <a:pt x="28671" y="572"/>
                      </a:lnTo>
                      <a:cubicBezTo>
                        <a:pt x="28671" y="548"/>
                        <a:pt x="28671" y="513"/>
                        <a:pt x="28671" y="489"/>
                      </a:cubicBezTo>
                      <a:cubicBezTo>
                        <a:pt x="28659" y="394"/>
                        <a:pt x="28659" y="298"/>
                        <a:pt x="28647" y="215"/>
                      </a:cubicBezTo>
                      <a:cubicBezTo>
                        <a:pt x="28647" y="144"/>
                        <a:pt x="28635" y="72"/>
                        <a:pt x="28635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63;p21">
                  <a:extLst>
                    <a:ext uri="{FF2B5EF4-FFF2-40B4-BE49-F238E27FC236}">
                      <a16:creationId xmlns:a16="http://schemas.microsoft.com/office/drawing/2014/main" id="{2DC40573-4DAE-12FE-A9FA-762649E71720}"/>
                    </a:ext>
                  </a:extLst>
                </p:cNvPr>
                <p:cNvSpPr/>
                <p:nvPr/>
              </p:nvSpPr>
              <p:spPr>
                <a:xfrm>
                  <a:off x="1124671" y="1532850"/>
                  <a:ext cx="917856" cy="67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3" h="20979" extrusionOk="0">
                      <a:moveTo>
                        <a:pt x="7644" y="0"/>
                      </a:moveTo>
                      <a:cubicBezTo>
                        <a:pt x="3656" y="0"/>
                        <a:pt x="381" y="3060"/>
                        <a:pt x="48" y="6965"/>
                      </a:cubicBezTo>
                      <a:cubicBezTo>
                        <a:pt x="24" y="7179"/>
                        <a:pt x="12" y="7406"/>
                        <a:pt x="12" y="7632"/>
                      </a:cubicBezTo>
                      <a:lnTo>
                        <a:pt x="12" y="20717"/>
                      </a:lnTo>
                      <a:cubicBezTo>
                        <a:pt x="12" y="20800"/>
                        <a:pt x="0" y="20895"/>
                        <a:pt x="12" y="20979"/>
                      </a:cubicBezTo>
                      <a:cubicBezTo>
                        <a:pt x="417" y="15431"/>
                        <a:pt x="9371" y="14716"/>
                        <a:pt x="12692" y="14633"/>
                      </a:cubicBezTo>
                      <a:cubicBezTo>
                        <a:pt x="12942" y="14629"/>
                        <a:pt x="13161" y="14627"/>
                        <a:pt x="13341" y="14627"/>
                      </a:cubicBezTo>
                      <a:cubicBezTo>
                        <a:pt x="13701" y="14627"/>
                        <a:pt x="13907" y="14633"/>
                        <a:pt x="13907" y="14633"/>
                      </a:cubicBezTo>
                      <a:lnTo>
                        <a:pt x="21253" y="14633"/>
                      </a:lnTo>
                      <a:cubicBezTo>
                        <a:pt x="25218" y="14633"/>
                        <a:pt x="28528" y="11537"/>
                        <a:pt x="28683" y="7608"/>
                      </a:cubicBezTo>
                      <a:lnTo>
                        <a:pt x="28683" y="7596"/>
                      </a:lnTo>
                      <a:cubicBezTo>
                        <a:pt x="28683" y="7537"/>
                        <a:pt x="28683" y="7477"/>
                        <a:pt x="28683" y="7418"/>
                      </a:cubicBezTo>
                      <a:cubicBezTo>
                        <a:pt x="28683" y="7287"/>
                        <a:pt x="28683" y="7156"/>
                        <a:pt x="28683" y="7025"/>
                      </a:cubicBezTo>
                      <a:cubicBezTo>
                        <a:pt x="28683" y="7013"/>
                        <a:pt x="28683" y="6989"/>
                        <a:pt x="28683" y="6965"/>
                      </a:cubicBezTo>
                      <a:cubicBezTo>
                        <a:pt x="28492" y="3084"/>
                        <a:pt x="25289" y="0"/>
                        <a:pt x="21372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91425" rIns="91425" bIns="2286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 dirty="0">
                      <a:solidFill>
                        <a:srgbClr val="FFFFFF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Section 4</a:t>
                  </a:r>
                  <a:endParaRPr sz="2000" dirty="0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4150" name="Google Shape;464;p21">
                  <a:extLst>
                    <a:ext uri="{FF2B5EF4-FFF2-40B4-BE49-F238E27FC236}">
                      <a16:creationId xmlns:a16="http://schemas.microsoft.com/office/drawing/2014/main" id="{5741A67B-55CF-F6B9-D5C6-632D27684000}"/>
                    </a:ext>
                  </a:extLst>
                </p:cNvPr>
                <p:cNvSpPr/>
                <p:nvPr/>
              </p:nvSpPr>
              <p:spPr>
                <a:xfrm>
                  <a:off x="1197821" y="3491853"/>
                  <a:ext cx="1185312" cy="9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41" h="2990" extrusionOk="0">
                      <a:moveTo>
                        <a:pt x="0" y="1"/>
                      </a:moveTo>
                      <a:cubicBezTo>
                        <a:pt x="0" y="1656"/>
                        <a:pt x="1334" y="2989"/>
                        <a:pt x="2989" y="2989"/>
                      </a:cubicBezTo>
                      <a:lnTo>
                        <a:pt x="34040" y="2989"/>
                      </a:lnTo>
                      <a:cubicBezTo>
                        <a:pt x="35695" y="2989"/>
                        <a:pt x="37041" y="1656"/>
                        <a:pt x="37041" y="1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5" name="TextBox 4144">
                <a:extLst>
                  <a:ext uri="{FF2B5EF4-FFF2-40B4-BE49-F238E27FC236}">
                    <a16:creationId xmlns:a16="http://schemas.microsoft.com/office/drawing/2014/main" id="{EEB2D98C-8FF1-2E24-4843-1E1A78C33920}"/>
                  </a:ext>
                </a:extLst>
              </p:cNvPr>
              <p:cNvSpPr txBox="1"/>
              <p:nvPr/>
            </p:nvSpPr>
            <p:spPr>
              <a:xfrm>
                <a:off x="667408" y="3005388"/>
                <a:ext cx="1361836" cy="34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dirty="0" err="1">
                    <a:solidFill>
                      <a:prstClr val="black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Praktik</a:t>
                </a:r>
                <a:r>
                  <a:rPr lang="en-US" sz="1400" b="1" dirty="0">
                    <a:solidFill>
                      <a:prstClr val="black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Remote Control </a:t>
                </a:r>
                <a:r>
                  <a:rPr lang="en-US" sz="1400" b="1" dirty="0" err="1">
                    <a:solidFill>
                      <a:prstClr val="black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Dekstop</a:t>
                </a:r>
                <a:endParaRPr kumimoji="0" lang="en-ID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4143" name="Picture 4142">
              <a:extLst>
                <a:ext uri="{FF2B5EF4-FFF2-40B4-BE49-F238E27FC236}">
                  <a16:creationId xmlns:a16="http://schemas.microsoft.com/office/drawing/2014/main" id="{400B1920-D2B3-A0AD-4D90-05758588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8762" y="2579684"/>
              <a:ext cx="1307939" cy="1307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4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513ED2F-4C24-8047-5C08-C3FB02F21DD8}"/>
              </a:ext>
            </a:extLst>
          </p:cNvPr>
          <p:cNvGrpSpPr/>
          <p:nvPr/>
        </p:nvGrpSpPr>
        <p:grpSpPr>
          <a:xfrm>
            <a:off x="826000" y="558836"/>
            <a:ext cx="10540000" cy="2215991"/>
            <a:chOff x="1120640" y="827462"/>
            <a:chExt cx="10540000" cy="22159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57B197-0367-1153-B582-9132BCA8E0B3}"/>
                </a:ext>
              </a:extLst>
            </p:cNvPr>
            <p:cNvSpPr txBox="1"/>
            <p:nvPr/>
          </p:nvSpPr>
          <p:spPr>
            <a:xfrm>
              <a:off x="1120640" y="1006602"/>
              <a:ext cx="2650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Remote Control </a:t>
              </a:r>
              <a:r>
                <a:rPr lang="en-US" sz="4000" dirty="0" err="1">
                  <a:solidFill>
                    <a:schemeClr val="bg1"/>
                  </a:solidFill>
                </a:rPr>
                <a:t>Dekstop</a:t>
              </a:r>
              <a:endParaRPr lang="en-ID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1B9DBF-D437-A55B-56E5-A312FECD3B94}"/>
                </a:ext>
              </a:extLst>
            </p:cNvPr>
            <p:cNvSpPr txBox="1"/>
            <p:nvPr/>
          </p:nvSpPr>
          <p:spPr>
            <a:xfrm>
              <a:off x="3283945" y="1231610"/>
              <a:ext cx="8376695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D" sz="2000" dirty="0" err="1">
                  <a:solidFill>
                    <a:srgbClr val="D1D5DB"/>
                  </a:solidFill>
                  <a:latin typeface="Söhne"/>
                </a:rPr>
                <a:t>M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engacu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pada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kemampuan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untuk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mengendalikan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atau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memonitor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komputer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atau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perangkat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jarak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jauh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melalui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koneksi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jaringan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,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seringkali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melalui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Internet.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Ini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memungkinkan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pengguna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untuk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mengakses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,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mengontrol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, dan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memanipulasi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perangkat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atau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komputer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dari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lokasi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yang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berbeda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,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bahkan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jika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mereka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tidak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berada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di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dekat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perangkat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tersebut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secara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 </a:t>
              </a:r>
              <a:r>
                <a:rPr lang="en-ID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fisik</a:t>
              </a:r>
              <a:r>
                <a:rPr lang="en-ID" sz="2000" b="0" i="0" dirty="0">
                  <a:solidFill>
                    <a:srgbClr val="D1D5DB"/>
                  </a:solidFill>
                  <a:effectLst/>
                  <a:latin typeface="Söhne"/>
                </a:rPr>
                <a:t>.</a:t>
              </a:r>
              <a:endParaRPr lang="en-ID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6E7E20-F0F5-8940-1498-694B00A73AC7}"/>
                </a:ext>
              </a:extLst>
            </p:cNvPr>
            <p:cNvSpPr txBox="1"/>
            <p:nvPr/>
          </p:nvSpPr>
          <p:spPr>
            <a:xfrm>
              <a:off x="2678133" y="827462"/>
              <a:ext cx="2650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chemeClr val="bg1"/>
                  </a:solidFill>
                </a:rPr>
                <a:t>|</a:t>
              </a:r>
              <a:endParaRPr lang="en-ID" sz="13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379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1 : Konsep Remote Control </a:t>
            </a:r>
            <a:r>
              <a:rPr lang="en-US" sz="1600" dirty="0" err="1">
                <a:solidFill>
                  <a:schemeClr val="bg1"/>
                </a:solidFill>
              </a:rPr>
              <a:t>Dekstop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77420-94DD-8E8D-ED6A-FD78A5B38979}"/>
              </a:ext>
            </a:extLst>
          </p:cNvPr>
          <p:cNvSpPr txBox="1"/>
          <p:nvPr/>
        </p:nvSpPr>
        <p:spPr>
          <a:xfrm>
            <a:off x="826000" y="5005013"/>
            <a:ext cx="435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Akses</a:t>
            </a:r>
            <a:r>
              <a:rPr lang="en-ID" sz="1600" b="1" i="0" dirty="0">
                <a:solidFill>
                  <a:srgbClr val="FFFF00"/>
                </a:solidFill>
                <a:effectLst/>
                <a:latin typeface="Söhne"/>
              </a:rPr>
              <a:t> Jarak </a:t>
            </a:r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Jauh</a:t>
            </a:r>
            <a:r>
              <a:rPr lang="en-ID" sz="1600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Remote Desktop,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mengakses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perangkat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lain.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berguna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manajemen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server,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akses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file dan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aplikasi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ada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di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kantor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atau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memberikan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dukungan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0065B0-3FCA-FFEB-2319-566E0BA08477}"/>
              </a:ext>
            </a:extLst>
          </p:cNvPr>
          <p:cNvSpPr txBox="1"/>
          <p:nvPr/>
        </p:nvSpPr>
        <p:spPr>
          <a:xfrm>
            <a:off x="826000" y="3081116"/>
            <a:ext cx="4355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Pemecahan</a:t>
            </a:r>
            <a:r>
              <a:rPr lang="en-ID" sz="1600" b="1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Masalah</a:t>
            </a:r>
            <a:r>
              <a:rPr lang="en-ID" sz="1600" b="0" i="0" dirty="0">
                <a:solidFill>
                  <a:srgbClr val="D1D5DB"/>
                </a:solidFill>
                <a:effectLst/>
                <a:latin typeface="Söhne"/>
              </a:rPr>
              <a:t>:  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Remote Desktop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oleh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tim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dukungan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teknis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membantu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mengalami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masalah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pada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mereka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. Tim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dukungan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meremote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pengguna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menyelesaikan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masalah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secara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langsung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4BB3A-22AC-21FE-6487-B41951C64B9F}"/>
              </a:ext>
            </a:extLst>
          </p:cNvPr>
          <p:cNvSpPr txBox="1"/>
          <p:nvPr/>
        </p:nvSpPr>
        <p:spPr>
          <a:xfrm>
            <a:off x="5491381" y="3081116"/>
            <a:ext cx="4355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Akses</a:t>
            </a:r>
            <a:r>
              <a:rPr lang="en-ID" sz="1600" b="1" i="0" dirty="0">
                <a:solidFill>
                  <a:srgbClr val="FFFF00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ke</a:t>
            </a:r>
            <a:r>
              <a:rPr lang="en-ID" sz="1600" b="1" i="0" dirty="0">
                <a:solidFill>
                  <a:srgbClr val="FFFF00"/>
                </a:solidFill>
                <a:effectLst/>
                <a:latin typeface="Söhne"/>
              </a:rPr>
              <a:t> Data dan </a:t>
            </a:r>
            <a:r>
              <a:rPr lang="en-ID" sz="1600" b="1" i="0" dirty="0" err="1">
                <a:solidFill>
                  <a:srgbClr val="FFFF00"/>
                </a:solidFill>
                <a:effectLst/>
                <a:latin typeface="Söhne"/>
              </a:rPr>
              <a:t>Aplikasi</a:t>
            </a:r>
            <a:r>
              <a:rPr lang="en-ID" sz="1600" b="1" i="0" dirty="0">
                <a:solidFill>
                  <a:srgbClr val="FFFF00"/>
                </a:solidFill>
                <a:effectLst/>
                <a:latin typeface="Söhne"/>
              </a:rPr>
              <a:t>: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Remote Desktop,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tidak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hanya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mengakses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file di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komputer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lain,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tetapi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menjalankan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aplikasi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D" sz="1600" b="1" i="0" dirty="0" err="1">
                <a:solidFill>
                  <a:schemeClr val="bg1"/>
                </a:solidFill>
                <a:effectLst/>
                <a:latin typeface="Söhne"/>
              </a:rPr>
              <a:t>ada</a:t>
            </a:r>
            <a:r>
              <a:rPr lang="en-ID" sz="1600" b="1" i="0" dirty="0">
                <a:solidFill>
                  <a:schemeClr val="bg1"/>
                </a:solidFill>
                <a:effectLst/>
                <a:latin typeface="Söhne"/>
              </a:rPr>
              <a:t> di sana. 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8F2FFB-BAEB-9C99-84FB-5F086A860E93}"/>
              </a:ext>
            </a:extLst>
          </p:cNvPr>
          <p:cNvSpPr txBox="1"/>
          <p:nvPr/>
        </p:nvSpPr>
        <p:spPr>
          <a:xfrm>
            <a:off x="5491381" y="4375436"/>
            <a:ext cx="4135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dirty="0" err="1">
                <a:solidFill>
                  <a:srgbClr val="FFFF00"/>
                </a:solidFill>
                <a:effectLst/>
                <a:latin typeface="Söhne"/>
              </a:rPr>
              <a:t>Kerja</a:t>
            </a:r>
            <a:r>
              <a:rPr lang="en-ID" b="1" i="0" dirty="0">
                <a:solidFill>
                  <a:srgbClr val="FFFF00"/>
                </a:solidFill>
                <a:effectLst/>
                <a:latin typeface="Söhne"/>
              </a:rPr>
              <a:t> Jarak </a:t>
            </a:r>
            <a:r>
              <a:rPr lang="en-ID" b="1" i="0" dirty="0" err="1">
                <a:solidFill>
                  <a:srgbClr val="FFFF00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Banyak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organisasi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memanfaatkan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Remote Desktop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karyawan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bekerja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jarak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jauh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Karyawan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mengakses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sumber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daya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kantor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mereka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mana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saja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di dunia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  <a:latin typeface="Söhne"/>
              </a:rPr>
              <a:t>koneksi</a:t>
            </a:r>
            <a:r>
              <a:rPr lang="en-ID" b="1" i="0" dirty="0">
                <a:solidFill>
                  <a:schemeClr val="bg1"/>
                </a:solidFill>
                <a:effectLst/>
                <a:latin typeface="Söhne"/>
              </a:rPr>
              <a:t> internet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5126" name="Picture 6" descr="Remote Controller 3D Illustration download in PNG, OBJ or Blend format">
            <a:extLst>
              <a:ext uri="{FF2B5EF4-FFF2-40B4-BE49-F238E27FC236}">
                <a16:creationId xmlns:a16="http://schemas.microsoft.com/office/drawing/2014/main" id="{19A54F49-196F-2DB3-3991-7E37DA1B8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15" y="2998348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14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49B61-6841-3643-D211-1667F56200E6}"/>
              </a:ext>
            </a:extLst>
          </p:cNvPr>
          <p:cNvSpPr txBox="1"/>
          <p:nvPr/>
        </p:nvSpPr>
        <p:spPr>
          <a:xfrm>
            <a:off x="278604" y="283327"/>
            <a:ext cx="21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Section 1 : </a:t>
            </a:r>
            <a:r>
              <a:rPr lang="en-US" sz="1600" dirty="0" err="1">
                <a:solidFill>
                  <a:schemeClr val="bg1"/>
                </a:solidFill>
              </a:rPr>
              <a:t>Prinsip</a:t>
            </a:r>
            <a:r>
              <a:rPr lang="en-US" sz="1600" dirty="0">
                <a:solidFill>
                  <a:schemeClr val="bg1"/>
                </a:solidFill>
              </a:rPr>
              <a:t> Kerja</a:t>
            </a:r>
            <a:endParaRPr lang="en-ID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69731-02D6-7F89-1C03-065798AE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50" y="1475032"/>
            <a:ext cx="7258100" cy="4378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61D7B-02F0-4C1C-A0DB-0A953E384B98}"/>
              </a:ext>
            </a:extLst>
          </p:cNvPr>
          <p:cNvSpPr txBox="1"/>
          <p:nvPr/>
        </p:nvSpPr>
        <p:spPr>
          <a:xfrm>
            <a:off x="6997670" y="2295602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Host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F6C79-22D6-EFF5-1FC2-8A7652595ED2}"/>
              </a:ext>
            </a:extLst>
          </p:cNvPr>
          <p:cNvSpPr txBox="1"/>
          <p:nvPr/>
        </p:nvSpPr>
        <p:spPr>
          <a:xfrm>
            <a:off x="278604" y="1004224"/>
            <a:ext cx="328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sistem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Remote Desktop,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terdapat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dua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komponen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utama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klien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pengguna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mengendalikan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komputer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jarak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) dan Host (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komputer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dikendalikan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jarak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jauh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). 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BB740-151D-220A-3066-CA5C837A16C9}"/>
              </a:ext>
            </a:extLst>
          </p:cNvPr>
          <p:cNvSpPr txBox="1"/>
          <p:nvPr/>
        </p:nvSpPr>
        <p:spPr>
          <a:xfrm>
            <a:off x="288764" y="2925740"/>
            <a:ext cx="2330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Sistem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Remote Desktop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menggunakan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protokol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komunikasi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khusus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mentransmisikan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antara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klien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Host.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Protokol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mengatur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cara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dikirim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diterima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termasuk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perintah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pengguna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, input, dan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tampilan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D1D5DB"/>
                </a:solidFill>
                <a:effectLst/>
                <a:latin typeface="Söhne"/>
              </a:rPr>
              <a:t>grafis</a:t>
            </a:r>
            <a:r>
              <a:rPr lang="en-ID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99D0E-56B3-8E8A-2C69-3A5668392147}"/>
              </a:ext>
            </a:extLst>
          </p:cNvPr>
          <p:cNvSpPr txBox="1"/>
          <p:nvPr/>
        </p:nvSpPr>
        <p:spPr>
          <a:xfrm>
            <a:off x="8631793" y="5283597"/>
            <a:ext cx="128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Klien/Guest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16C21-1B6E-A9BA-AF88-00819B6713C7}"/>
              </a:ext>
            </a:extLst>
          </p:cNvPr>
          <p:cNvSpPr txBox="1"/>
          <p:nvPr/>
        </p:nvSpPr>
        <p:spPr>
          <a:xfrm>
            <a:off x="4925487" y="5285638"/>
            <a:ext cx="128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Klien/Guest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3851F-EE2D-B63C-44D2-73A0F0CDDCA2}"/>
              </a:ext>
            </a:extLst>
          </p:cNvPr>
          <p:cNvSpPr txBox="1"/>
          <p:nvPr/>
        </p:nvSpPr>
        <p:spPr>
          <a:xfrm>
            <a:off x="8277250" y="986748"/>
            <a:ext cx="3477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Host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adalah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komputer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atau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perangkat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yang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dapat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dihubungkan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ke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jaringan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. 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Host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 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dapat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berbagi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dan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menggunakan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sumber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daya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serta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dapat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dihubungkan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ke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perangkat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lain </a:t>
            </a:r>
            <a:r>
              <a:rPr lang="en-ID" b="0" i="0" dirty="0" err="1">
                <a:solidFill>
                  <a:srgbClr val="E8EAED"/>
                </a:solidFill>
                <a:effectLst/>
                <a:latin typeface="Google Sans"/>
              </a:rPr>
              <a:t>melalui</a:t>
            </a:r>
            <a:r>
              <a:rPr lang="en-ID" b="0" i="0" dirty="0">
                <a:solidFill>
                  <a:srgbClr val="E8EAED"/>
                </a:solidFill>
                <a:effectLst/>
                <a:latin typeface="Google Sans"/>
              </a:rPr>
              <a:t> internet.</a:t>
            </a:r>
            <a:endParaRPr lang="en-ID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11D7CFF-567D-FA58-9B83-3E80D9CD0932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5984240" y="986748"/>
            <a:ext cx="4031945" cy="640468"/>
          </a:xfrm>
          <a:prstGeom prst="bentConnector4">
            <a:avLst>
              <a:gd name="adj1" fmla="val -39"/>
              <a:gd name="adj2" fmla="val 13569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585B05-8E41-34B7-46A8-07EE3E2AC780}"/>
              </a:ext>
            </a:extLst>
          </p:cNvPr>
          <p:cNvSpPr txBox="1"/>
          <p:nvPr/>
        </p:nvSpPr>
        <p:spPr>
          <a:xfrm>
            <a:off x="9572650" y="3343677"/>
            <a:ext cx="2330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individu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atau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entitas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yang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menggunakan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layanan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atau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sumber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daya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yang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disediakan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oleh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komputer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ID" b="0" i="0" dirty="0" err="1">
                <a:solidFill>
                  <a:srgbClr val="E2EEFF"/>
                </a:solidFill>
                <a:effectLst/>
                <a:latin typeface="Google Sans"/>
              </a:rPr>
              <a:t>atau</a:t>
            </a:r>
            <a:r>
              <a:rPr lang="en-ID" b="0" i="0" dirty="0">
                <a:solidFill>
                  <a:srgbClr val="E2EEFF"/>
                </a:solidFill>
                <a:effectLst/>
                <a:latin typeface="Google Sans"/>
              </a:rPr>
              <a:t> Host</a:t>
            </a:r>
            <a:endParaRPr lang="en-ID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D953D45-D737-C603-D1CF-3DC20CBAA07D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7934034" y="2626369"/>
            <a:ext cx="662538" cy="5394664"/>
          </a:xfrm>
          <a:prstGeom prst="bentConnector4">
            <a:avLst>
              <a:gd name="adj1" fmla="val -34504"/>
              <a:gd name="adj2" fmla="val 100025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14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1831</Words>
  <Application>Microsoft Macintosh PowerPoint</Application>
  <PresentationFormat>Widescreen</PresentationFormat>
  <Paragraphs>278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Poppins</vt:lpstr>
      <vt:lpstr>Söhne</vt:lpstr>
      <vt:lpstr>Calibri Light</vt:lpstr>
      <vt:lpstr>var(--font-berkeley-mono)</vt:lpstr>
      <vt:lpstr>Lucida Handwriting</vt:lpstr>
      <vt:lpstr>Comic Sans MS</vt:lpstr>
      <vt:lpstr>Calibri</vt:lpstr>
      <vt:lpstr>__fkGroteskNeue_532e43</vt:lpstr>
      <vt:lpstr>Fira Sans Extra Condensed Medium</vt:lpstr>
      <vt:lpstr>Google Sans</vt:lpstr>
      <vt:lpstr>Balsamiq Sans</vt:lpstr>
      <vt:lpstr>Arial</vt:lpstr>
      <vt:lpstr>Office Theme</vt:lpstr>
      <vt:lpstr>PowerPoint Presentation</vt:lpstr>
      <vt:lpstr>PowerPoint Presentation</vt:lpstr>
      <vt:lpstr>Informasi Pemantik TIK</vt:lpstr>
      <vt:lpstr>PowerPoint Presentation</vt:lpstr>
      <vt:lpstr>PowerPoint Presentation</vt:lpstr>
      <vt:lpstr>Sistem Kontrol Berbasis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Dewan Dinata</dc:creator>
  <cp:lastModifiedBy>Microsoft Office User</cp:lastModifiedBy>
  <cp:revision>17</cp:revision>
  <dcterms:created xsi:type="dcterms:W3CDTF">2023-10-15T08:09:56Z</dcterms:created>
  <dcterms:modified xsi:type="dcterms:W3CDTF">2023-10-18T03:03:34Z</dcterms:modified>
</cp:coreProperties>
</file>